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94" r:id="rId3"/>
    <p:sldId id="258" r:id="rId4"/>
    <p:sldId id="300" r:id="rId5"/>
    <p:sldId id="305" r:id="rId6"/>
    <p:sldId id="306" r:id="rId7"/>
    <p:sldId id="308" r:id="rId8"/>
    <p:sldId id="307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C2D"/>
    <a:srgbClr val="FBFCFC"/>
    <a:srgbClr val="E6EDEE"/>
    <a:srgbClr val="E5E5E5"/>
    <a:srgbClr val="D5DCBC"/>
    <a:srgbClr val="20335E"/>
    <a:srgbClr val="23302D"/>
    <a:srgbClr val="C4222C"/>
    <a:srgbClr val="007FC7"/>
    <a:srgbClr val="16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5"/>
    <p:restoredTop sz="87355" autoAdjust="0"/>
  </p:normalViewPr>
  <p:slideViewPr>
    <p:cSldViewPr snapToGrid="0" snapToObjects="1">
      <p:cViewPr varScale="1">
        <p:scale>
          <a:sx n="56" d="100"/>
          <a:sy n="56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A5C06-8F14-4D5B-B8DB-A0A7738230F2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7EB7-4937-4BDD-ABCB-992EB85A73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74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2024-ben induló program, amely idén a modellváltott egyetemeken lesz elérhető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Kulturális és Innovációs Minisztériummal, valamint több egyetemmel közösen dolgozta ki a Tempus Közalapítvány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egy </a:t>
            </a:r>
            <a:r>
              <a:rPr lang="hu-HU" sz="1200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nemzetköziesítési</a:t>
            </a: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program, amely a kifelé irányuló hallgatói mobilitás erősítését helyezi a középpontba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 bármelyik országába és intézményébe irányulhat a mobilitás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  garantálja a teljes kreditelismerést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 komponense van: 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általános mobilitási program 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kiválósági program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09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621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06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27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Staff</a:t>
            </a:r>
            <a:r>
              <a:rPr lang="hu-HU" dirty="0"/>
              <a:t> </a:t>
            </a:r>
            <a:r>
              <a:rPr lang="hu-HU" dirty="0" err="1"/>
              <a:t>mobility</a:t>
            </a:r>
            <a:r>
              <a:rPr lang="hu-HU" dirty="0"/>
              <a:t> -  outgoing, </a:t>
            </a:r>
            <a:r>
              <a:rPr lang="hu-HU" dirty="0" err="1"/>
              <a:t>possiblity</a:t>
            </a:r>
            <a:r>
              <a:rPr lang="hu-HU" dirty="0"/>
              <a:t> of </a:t>
            </a:r>
            <a:r>
              <a:rPr lang="hu-HU" dirty="0" err="1"/>
              <a:t>incoming</a:t>
            </a:r>
            <a:r>
              <a:rPr lang="hu-HU" dirty="0"/>
              <a:t> -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278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Elérhetőségeket frissíteni szükséges!, QR kód, és legyen olyan, mint amin nincs QR kód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1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205-942B-0CD7-8288-D6F038C8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F6A1-3492-F20C-2212-67E2E1F8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F8CF-A381-BBBF-758E-5B7B9AE4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8531-B846-A65B-8730-E6361ACC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1EEE-8035-9755-C787-3C3A6D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53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56B4-B766-3D3D-D7E4-95A6C2B7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E9F6-AA35-2AA7-3E5B-AC72E577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E054-B5C3-9C14-DA0F-456AF6DB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12E4-FF78-F588-023A-AE5FEBB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BE3-E853-501E-E067-6F5554D8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B68BC-333C-EA42-9600-15C6A5E5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96C0-6790-8469-748A-7C27C3CB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FFEF-A882-7F78-5BC3-2E31910D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C8BA-C048-8846-1116-070514D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741A-59FA-B304-D8BB-E193FB0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9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D2C757-1B19-C43F-A4AD-989A93CD6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065E3C9-9845-5174-F5C1-603427D1B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244CFE-5BDA-3EEC-7270-1CE5BE47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5417AA1-4FD4-AAE8-F602-8854483B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5AD29F-C1B6-72F3-9294-C68498E7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96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18E509-453C-B42E-38F6-04924964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B7A4D8-C95C-F275-112E-BFF95CFA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66FA44-BCFF-EBD7-9FE1-238B2095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CC2670-C971-7D84-1B5C-A9C407E6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AC49BB4-AC48-CF6E-63A9-DDAA1E15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93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E054B8-ED07-55B9-0641-557E0E6A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BC6DDFA-5369-E2CB-3E95-551DA7415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657C33-42D6-9A1A-599C-958698CE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0DF822-A9AB-2426-74AB-4B84A321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FBDBAC-91FA-1AE6-CA3E-998DE0F9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22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38CE54-1478-4E83-222C-FF3F84F2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5832D6-6198-1C51-9896-A1626D888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6F87D41-74E1-EA97-DCD3-95DD2A63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6B01604-31B5-F36C-394F-E6021F10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8FA718-995A-A054-27DE-81362FD9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CF1996-EE01-0BC4-F0A7-06841FE4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55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köd látható&#10;&#10;Automatikusan generált leírás">
            <a:extLst>
              <a:ext uri="{FF2B5EF4-FFF2-40B4-BE49-F238E27FC236}">
                <a16:creationId xmlns:a16="http://schemas.microsoft.com/office/drawing/2014/main" id="{2A3508D1-D2BF-334C-FB9D-5EFB7A0DC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1"/>
          <a:stretch/>
        </p:blipFill>
        <p:spPr>
          <a:xfrm>
            <a:off x="-14494" y="0"/>
            <a:ext cx="12206494" cy="685799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838CE54-1478-4E83-222C-FF3F84F2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5832D6-6198-1C51-9896-A1626D888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6F87D41-74E1-EA97-DCD3-95DD2A63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6B01604-31B5-F36C-394F-E6021F10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E8FA718-995A-A054-27DE-81362FD9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7CF1996-EE01-0BC4-F0A7-06841FE4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349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70059E-D717-4FE9-0C67-E2A966FE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A06B9D-C6F3-FD45-67D8-A58F7E3FE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766188-D901-A578-DFAB-DF2594B26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2FD009-1450-3FCA-E7A3-21C9302C7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22D6D4-A38C-618D-F3A0-BE77C9A6B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940E64A-BFB4-BF1A-9704-AA6CDB70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935B14F-8C44-40F1-EB10-9FD3DF48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CFE4D33-42E3-D10E-3C37-76D5FA34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756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9C3EB8-5968-77AB-4096-970FCF47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75919A8-3F6E-4E5C-9320-D46122C6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5B99AB9-D9FE-467A-487C-D6029962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CAE71D6-558E-F63B-3919-E718F1B4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192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AC1105F-37D8-B197-FB2D-83859BD6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469A3F0-CD4E-4A65-70B2-D8CAF9D2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5DDF77F-A7D5-11BA-2D57-BC970DB3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49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12-50D8-E5F6-616A-F218A875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3E2B-48A7-29CF-2A1A-FBD6D8A4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EE99-97CE-B56E-DDFB-FF9DF9A1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A137-4AB6-AB1E-6824-653FF018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603A-E527-042E-E539-7BA4F5F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5709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D86C61-0025-AE04-7BF2-82385C8C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639E0D-67C6-603B-8253-FA8A5127D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CE2588-9FCE-5B39-6801-22CB95B2D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E8303C-F8FD-D783-B306-530F4BF9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B17F4F-C86A-9289-5ADF-E7D868A2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EB2E97-585F-2E1F-41F6-6F1F54B9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644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05A564-5813-777B-38B4-11664AD3F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77BC2FC-8BB9-4011-1540-4F31F3A1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029745B-06FB-000E-3BFF-EE4B730AD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BDDAE19-D642-81E3-E20D-03B815ED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69839CB-9362-889B-84D5-529BCD05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3DCEA0-4BED-6E5A-54C5-8C950480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127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A17A17-170E-0900-8513-B17E56BA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3FF6B51-429A-C244-6DFA-C8F76339C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758A2F-B66F-D86A-0823-B6FE21D4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F6E00F-896B-918E-1375-197C6E0B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03B38A-1D5D-027E-BB0A-9EF1262D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154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7A788CF-3C8D-378F-8B6A-2588594ED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C1D4485-3002-0C5C-E436-6B6BEB967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6AA607-5A28-8A92-A8C6-98A525F1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BB0084-F70D-E09F-890C-290AAD135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2E8DF7-951E-D9DB-8836-E7A5EBC9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4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978E-68E0-F732-287F-2CA42B93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7C00-406F-7B3F-3A5D-8F1591B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BEBC-9B3C-5D3B-299D-7C9F7A26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76FD-A7FA-C677-10DB-4D9A588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922BC-71A7-B4A3-1E16-E495A09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35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03A6-0811-C825-CC76-46639AB5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F908-7FBF-FA06-4874-66ED90E3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1CD88-58B0-910A-77D8-70F0A7D8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8686-7054-EC48-76FB-8092DB0D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CBE2-F109-5DDD-E9FC-978FD6C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A2D6-3B8E-E7AD-3BFC-FB1D8BA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06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A02-6524-0013-AA22-493AD52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7DAA-418C-2786-1D56-D7776430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F516-4C4A-02F7-39F0-DC43E960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40D5-D6C6-74DE-6EF9-987B02A74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76B5C-585A-A6FF-0DA9-0B10ECEA1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B9D52-570E-6ADE-6F93-77E601CE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72116-8866-E9A8-6493-99DEDE0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201B8-9E78-C1EF-3EA3-E9D9916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3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9965-B683-ECF0-5A23-C71AB1E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1A73-1865-B821-8854-385ED4B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401A3-5F78-2D41-2B73-A196197A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165E0-CE23-8DD3-DC2E-FA85F708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A4696-6ED9-ACAB-F474-41B921C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18EC-4205-CD3A-94CA-C739C50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0EACE-6625-0275-CB66-AEAEEDB7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72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6CC8-EE25-261B-1183-F39FD6DB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22ED-0C4E-2162-2B5A-790790D6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1610-2015-5C55-3C06-60D4E0706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AB1B-F201-B2FB-B01E-AF5DED4E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E22E1-D31F-6C62-B7CD-60E75EB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18CA-F2C5-367A-9C21-FCE3AC1A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51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FD6-CCC8-97F0-6527-3382C1C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8AB51-7CB3-8E87-4383-FCEE2AFC4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4C6C3-3A10-6AC5-0A9F-932FB136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026A-7053-371B-3393-4B3E8E39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866F-8E19-031E-E89A-41226BD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AAFF-B748-05E3-7DD7-E80A15B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02CAF-6506-436C-5410-A466040F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6C20-1C75-83B3-0B9C-17001FE2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3F27-DBD3-FF68-6C76-9C58FF71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07/31/2024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8A20-7B8B-9B55-FED4-B7C57153F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B276-1F15-C5D7-3F74-5AA3435C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55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3F8597F-8C6A-8FC9-0F0F-C392F1F8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185649-088F-F441-8450-F2EEA6E17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B3F787-EFAD-9F73-F43B-83429EAB0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4A40-EA0E-469A-A4B2-67A30B3AFC83}" type="datetimeFigureOut">
              <a:rPr lang="hu-HU" smtClean="0"/>
              <a:t>2024. 07. 31.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6228AC-5FF8-3217-1A80-A9A0A9B45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667006-5709-69DB-60C0-0FEFFC386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CEA22-9B58-40FB-AAE3-27C2A650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1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köd látható&#10;&#10;Automatikusan generált leírás">
            <a:extLst>
              <a:ext uri="{FF2B5EF4-FFF2-40B4-BE49-F238E27FC236}">
                <a16:creationId xmlns:a16="http://schemas.microsoft.com/office/drawing/2014/main" id="{01B6B488-8623-4007-9578-7FCC8655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 b="5060"/>
          <a:stretch/>
        </p:blipFill>
        <p:spPr>
          <a:xfrm rot="10800000">
            <a:off x="-7249" y="1"/>
            <a:ext cx="12199248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A3516A-EA6A-433F-9889-C0885EFA0EA0}"/>
              </a:ext>
            </a:extLst>
          </p:cNvPr>
          <p:cNvSpPr/>
          <p:nvPr/>
        </p:nvSpPr>
        <p:spPr>
          <a:xfrm>
            <a:off x="0" y="1192999"/>
            <a:ext cx="12192000" cy="36378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5200" b="1" dirty="0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Pannónia Ösztöndíjprogram</a:t>
            </a:r>
            <a:endParaRPr lang="fr-BE" sz="5200" b="1" dirty="0">
              <a:solidFill>
                <a:srgbClr val="144C2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CC4B13E8-D16D-6E49-7C53-3E05058F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07" y="303372"/>
            <a:ext cx="2415546" cy="847346"/>
          </a:xfrm>
          <a:prstGeom prst="rect">
            <a:avLst/>
          </a:prstGeom>
        </p:spPr>
      </p:pic>
      <p:pic>
        <p:nvPicPr>
          <p:cNvPr id="5" name="Kép 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B6B1818F-3AA0-2D91-2286-86B9CACAB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79" y="415392"/>
            <a:ext cx="1809477" cy="623306"/>
          </a:xfrm>
          <a:prstGeom prst="rect">
            <a:avLst/>
          </a:prstGeom>
        </p:spPr>
      </p:pic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9227A20B-7D50-592B-406E-039331B5B96A}"/>
              </a:ext>
            </a:extLst>
          </p:cNvPr>
          <p:cNvGrpSpPr/>
          <p:nvPr/>
        </p:nvGrpSpPr>
        <p:grpSpPr>
          <a:xfrm>
            <a:off x="3559243" y="4825691"/>
            <a:ext cx="9203027" cy="2050252"/>
            <a:chOff x="2988972" y="4810502"/>
            <a:chExt cx="9203027" cy="2050252"/>
          </a:xfrm>
        </p:grpSpPr>
        <p:pic>
          <p:nvPicPr>
            <p:cNvPr id="19" name="Kép 18" descr="A képen ruházat, személy, nő, szék látható&#10;&#10;Automatikusan generált leírás">
              <a:extLst>
                <a:ext uri="{FF2B5EF4-FFF2-40B4-BE49-F238E27FC236}">
                  <a16:creationId xmlns:a16="http://schemas.microsoft.com/office/drawing/2014/main" id="{AADD908A-5625-DC33-5867-2A2D7BB4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0144" y="4810502"/>
              <a:ext cx="8831855" cy="2050252"/>
            </a:xfrm>
            <a:prstGeom prst="parallelogram">
              <a:avLst/>
            </a:prstGeom>
          </p:spPr>
        </p:pic>
        <p:pic>
          <p:nvPicPr>
            <p:cNvPr id="28" name="Kép 27" descr="A képen képernyőkép, Grafika, Színesség, sor látható&#10;&#10;Automatikusan generált leírás">
              <a:extLst>
                <a:ext uri="{FF2B5EF4-FFF2-40B4-BE49-F238E27FC236}">
                  <a16:creationId xmlns:a16="http://schemas.microsoft.com/office/drawing/2014/main" id="{4689BE54-930C-AFE7-065E-3938E5AF9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8972" y="6018499"/>
              <a:ext cx="585032" cy="831361"/>
            </a:xfrm>
            <a:prstGeom prst="parallelogram">
              <a:avLst/>
            </a:prstGeom>
          </p:spPr>
        </p:pic>
      </p:grpSp>
      <p:pic>
        <p:nvPicPr>
          <p:cNvPr id="2" name="KIM_logo_osszes_trim_KIM_Szines_Horizontal.png" descr="KIM_logo_osszes_trim_KIM_Szines_Horizontal.png">
            <a:extLst>
              <a:ext uri="{FF2B5EF4-FFF2-40B4-BE49-F238E27FC236}">
                <a16:creationId xmlns:a16="http://schemas.microsoft.com/office/drawing/2014/main" id="{A5775718-0AC2-4282-7E87-202119E96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3433" y="390494"/>
            <a:ext cx="1452929" cy="6731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592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öd látható&#10;&#10;Automatikusan generált leírás">
            <a:extLst>
              <a:ext uri="{FF2B5EF4-FFF2-40B4-BE49-F238E27FC236}">
                <a16:creationId xmlns:a16="http://schemas.microsoft.com/office/drawing/2014/main" id="{4C564D8A-E328-57A4-CA06-AA845C995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3" r="1511" b="82036"/>
          <a:stretch/>
        </p:blipFill>
        <p:spPr>
          <a:xfrm rot="10800000">
            <a:off x="6371304" y="-11640"/>
            <a:ext cx="5820696" cy="1297611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4557" y="3804732"/>
            <a:ext cx="4586747" cy="305326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u-HU" sz="24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 komponens: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24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 mobilitási program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u-HU" sz="24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kiválósági program</a:t>
            </a:r>
          </a:p>
        </p:txBody>
      </p:sp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845" y="205978"/>
            <a:ext cx="2646887" cy="91176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37B1D58-8053-D70F-3152-204903A036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308104" y="0"/>
            <a:ext cx="883896" cy="1255056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CEDB3F8A-8092-1342-67C1-154B8FDA16F7}"/>
              </a:ext>
            </a:extLst>
          </p:cNvPr>
          <p:cNvSpPr txBox="1">
            <a:spLocks/>
          </p:cNvSpPr>
          <p:nvPr/>
        </p:nvSpPr>
        <p:spPr>
          <a:xfrm>
            <a:off x="2236839" y="427008"/>
            <a:ext cx="5299587" cy="1200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modellváltott </a:t>
            </a:r>
          </a:p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egyetemek </a:t>
            </a:r>
          </a:p>
        </p:txBody>
      </p:sp>
      <p:sp>
        <p:nvSpPr>
          <p:cNvPr id="12" name="Google Shape;10206;p75">
            <a:extLst>
              <a:ext uri="{FF2B5EF4-FFF2-40B4-BE49-F238E27FC236}">
                <a16:creationId xmlns:a16="http://schemas.microsoft.com/office/drawing/2014/main" id="{89FADFD1-9117-E664-BC48-859C0988B3ED}"/>
              </a:ext>
            </a:extLst>
          </p:cNvPr>
          <p:cNvSpPr/>
          <p:nvPr/>
        </p:nvSpPr>
        <p:spPr>
          <a:xfrm>
            <a:off x="5269530" y="1148166"/>
            <a:ext cx="949548" cy="773923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144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8E4BAD46-9DD0-07BB-57BA-91E8F7A952F7}"/>
              </a:ext>
            </a:extLst>
          </p:cNvPr>
          <p:cNvSpPr txBox="1">
            <a:spLocks/>
          </p:cNvSpPr>
          <p:nvPr/>
        </p:nvSpPr>
        <p:spPr>
          <a:xfrm>
            <a:off x="590259" y="210894"/>
            <a:ext cx="1823883" cy="1200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4" name="Nyíl: sávnyíl 13">
            <a:extLst>
              <a:ext uri="{FF2B5EF4-FFF2-40B4-BE49-F238E27FC236}">
                <a16:creationId xmlns:a16="http://schemas.microsoft.com/office/drawing/2014/main" id="{6102CC70-5244-568E-67B3-47209C36879A}"/>
              </a:ext>
            </a:extLst>
          </p:cNvPr>
          <p:cNvSpPr/>
          <p:nvPr/>
        </p:nvSpPr>
        <p:spPr>
          <a:xfrm>
            <a:off x="1971369" y="745074"/>
            <a:ext cx="235974" cy="571191"/>
          </a:xfrm>
          <a:prstGeom prst="chevron">
            <a:avLst/>
          </a:prstGeom>
          <a:solidFill>
            <a:srgbClr val="D5D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DE4BBEC0-35DB-FF81-4047-10C937B69682}"/>
              </a:ext>
            </a:extLst>
          </p:cNvPr>
          <p:cNvCxnSpPr/>
          <p:nvPr/>
        </p:nvCxnSpPr>
        <p:spPr>
          <a:xfrm>
            <a:off x="88491" y="2033681"/>
            <a:ext cx="5974389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56391A66-30B0-FCF3-4A4C-A2F83D1D6FE8}"/>
              </a:ext>
            </a:extLst>
          </p:cNvPr>
          <p:cNvCxnSpPr>
            <a:cxnSpLocks/>
          </p:cNvCxnSpPr>
          <p:nvPr/>
        </p:nvCxnSpPr>
        <p:spPr>
          <a:xfrm>
            <a:off x="6397516" y="427008"/>
            <a:ext cx="0" cy="3726065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9877;p74">
            <a:extLst>
              <a:ext uri="{FF2B5EF4-FFF2-40B4-BE49-F238E27FC236}">
                <a16:creationId xmlns:a16="http://schemas.microsoft.com/office/drawing/2014/main" id="{4C509301-71B0-B880-DD41-7B6153A48831}"/>
              </a:ext>
            </a:extLst>
          </p:cNvPr>
          <p:cNvGrpSpPr/>
          <p:nvPr/>
        </p:nvGrpSpPr>
        <p:grpSpPr>
          <a:xfrm rot="2700000">
            <a:off x="2055148" y="2770794"/>
            <a:ext cx="501035" cy="502789"/>
            <a:chOff x="5779408" y="3699191"/>
            <a:chExt cx="317645" cy="318757"/>
          </a:xfrm>
          <a:solidFill>
            <a:srgbClr val="D5DCBC"/>
          </a:solidFill>
        </p:grpSpPr>
        <p:sp>
          <p:nvSpPr>
            <p:cNvPr id="23" name="Google Shape;9878;p74">
              <a:extLst>
                <a:ext uri="{FF2B5EF4-FFF2-40B4-BE49-F238E27FC236}">
                  <a16:creationId xmlns:a16="http://schemas.microsoft.com/office/drawing/2014/main" id="{0ADE25B0-A8DF-426D-7FCC-B4420DBCC608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solidFill>
                <a:srgbClr val="D5DCB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879;p74">
              <a:extLst>
                <a:ext uri="{FF2B5EF4-FFF2-40B4-BE49-F238E27FC236}">
                  <a16:creationId xmlns:a16="http://schemas.microsoft.com/office/drawing/2014/main" id="{77D82B2C-EE4A-F81A-5F0B-0218E63C9142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rgbClr val="D5DCB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KIM_logo_osszes_trim_KIM_Szines_Horizontal.png" descr="KIM_logo_osszes_trim_KIM_Szines_Horizontal.png">
            <a:extLst>
              <a:ext uri="{FF2B5EF4-FFF2-40B4-BE49-F238E27FC236}">
                <a16:creationId xmlns:a16="http://schemas.microsoft.com/office/drawing/2014/main" id="{F8FFC6F6-91F5-DB06-0DDF-2008280F2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39" y="2653340"/>
            <a:ext cx="1319417" cy="6112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oogle Shape;10372;p75">
            <a:extLst>
              <a:ext uri="{FF2B5EF4-FFF2-40B4-BE49-F238E27FC236}">
                <a16:creationId xmlns:a16="http://schemas.microsoft.com/office/drawing/2014/main" id="{E7B43863-0CB9-3517-1F4C-1C02213E2E0A}"/>
              </a:ext>
            </a:extLst>
          </p:cNvPr>
          <p:cNvGrpSpPr/>
          <p:nvPr/>
        </p:nvGrpSpPr>
        <p:grpSpPr>
          <a:xfrm>
            <a:off x="5283308" y="2479195"/>
            <a:ext cx="921992" cy="863835"/>
            <a:chOff x="2623237" y="2431047"/>
            <a:chExt cx="355024" cy="332630"/>
          </a:xfrm>
          <a:solidFill>
            <a:srgbClr val="144C2D"/>
          </a:solidFill>
        </p:grpSpPr>
        <p:sp>
          <p:nvSpPr>
            <p:cNvPr id="27" name="Google Shape;10373;p75">
              <a:extLst>
                <a:ext uri="{FF2B5EF4-FFF2-40B4-BE49-F238E27FC236}">
                  <a16:creationId xmlns:a16="http://schemas.microsoft.com/office/drawing/2014/main" id="{9E94AA65-C41E-AAF9-25DE-40297A5D706F}"/>
                </a:ext>
              </a:extLst>
            </p:cNvPr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374;p75">
              <a:extLst>
                <a:ext uri="{FF2B5EF4-FFF2-40B4-BE49-F238E27FC236}">
                  <a16:creationId xmlns:a16="http://schemas.microsoft.com/office/drawing/2014/main" id="{6B2C60C2-609B-BB4A-90D6-0F780C87F7A7}"/>
                </a:ext>
              </a:extLst>
            </p:cNvPr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375;p75">
              <a:extLst>
                <a:ext uri="{FF2B5EF4-FFF2-40B4-BE49-F238E27FC236}">
                  <a16:creationId xmlns:a16="http://schemas.microsoft.com/office/drawing/2014/main" id="{B00BA180-4E20-FF2A-3D45-8727A7090F9C}"/>
                </a:ext>
              </a:extLst>
            </p:cNvPr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376;p75">
              <a:extLst>
                <a:ext uri="{FF2B5EF4-FFF2-40B4-BE49-F238E27FC236}">
                  <a16:creationId xmlns:a16="http://schemas.microsoft.com/office/drawing/2014/main" id="{2146B992-1ADB-DDB6-EEF7-44325ED0AEB2}"/>
                </a:ext>
              </a:extLst>
            </p:cNvPr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00899001-818D-5AD6-DDDD-ECD9559A4C48}"/>
              </a:ext>
            </a:extLst>
          </p:cNvPr>
          <p:cNvCxnSpPr/>
          <p:nvPr/>
        </p:nvCxnSpPr>
        <p:spPr>
          <a:xfrm>
            <a:off x="121611" y="3719914"/>
            <a:ext cx="5974389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Kép 34" descr="A képen Grafika, szimbólum, embléma, kör látható&#10;&#10;Automatikusan generált leírás">
            <a:extLst>
              <a:ext uri="{FF2B5EF4-FFF2-40B4-BE49-F238E27FC236}">
                <a16:creationId xmlns:a16="http://schemas.microsoft.com/office/drawing/2014/main" id="{EC909446-813A-024F-23AB-42BB9B99B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143" y="2017747"/>
            <a:ext cx="1309989" cy="1309989"/>
          </a:xfrm>
          <a:prstGeom prst="rect">
            <a:avLst/>
          </a:prstGeom>
        </p:spPr>
      </p:pic>
      <p:sp>
        <p:nvSpPr>
          <p:cNvPr id="36" name="Nyíl: sávnyíl 35">
            <a:extLst>
              <a:ext uri="{FF2B5EF4-FFF2-40B4-BE49-F238E27FC236}">
                <a16:creationId xmlns:a16="http://schemas.microsoft.com/office/drawing/2014/main" id="{7E8EDC1C-6AA0-89D6-B9A5-A091FAA40662}"/>
              </a:ext>
            </a:extLst>
          </p:cNvPr>
          <p:cNvSpPr/>
          <p:nvPr/>
        </p:nvSpPr>
        <p:spPr>
          <a:xfrm>
            <a:off x="7916895" y="2308782"/>
            <a:ext cx="235974" cy="571191"/>
          </a:xfrm>
          <a:prstGeom prst="chevron">
            <a:avLst/>
          </a:prstGeom>
          <a:solidFill>
            <a:srgbClr val="D5D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7" name="Tartalom helye 2">
            <a:extLst>
              <a:ext uri="{FF2B5EF4-FFF2-40B4-BE49-F238E27FC236}">
                <a16:creationId xmlns:a16="http://schemas.microsoft.com/office/drawing/2014/main" id="{89403EB1-20B0-676D-AC4B-22E5C786D069}"/>
              </a:ext>
            </a:extLst>
          </p:cNvPr>
          <p:cNvSpPr txBox="1">
            <a:spLocks/>
          </p:cNvSpPr>
          <p:nvPr/>
        </p:nvSpPr>
        <p:spPr>
          <a:xfrm>
            <a:off x="8313835" y="1797084"/>
            <a:ext cx="3983002" cy="165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nemzetköziesítési</a:t>
            </a:r>
            <a:r>
              <a:rPr lang="hu-HU" sz="24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program, a világ </a:t>
            </a:r>
            <a:br>
              <a:rPr lang="hu-HU" sz="24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bármely országába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(kifelé irányuló hallgatói mobilitás erősítését helyezi a középpontba)</a:t>
            </a:r>
          </a:p>
        </p:txBody>
      </p:sp>
      <p:sp>
        <p:nvSpPr>
          <p:cNvPr id="39" name="Tartalom helye 2">
            <a:extLst>
              <a:ext uri="{FF2B5EF4-FFF2-40B4-BE49-F238E27FC236}">
                <a16:creationId xmlns:a16="http://schemas.microsoft.com/office/drawing/2014/main" id="{2D10E91B-7652-3CC3-44B9-A07E50246345}"/>
              </a:ext>
            </a:extLst>
          </p:cNvPr>
          <p:cNvSpPr txBox="1">
            <a:spLocks/>
          </p:cNvSpPr>
          <p:nvPr/>
        </p:nvSpPr>
        <p:spPr>
          <a:xfrm>
            <a:off x="7089168" y="4979138"/>
            <a:ext cx="4384968" cy="1826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4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 garantálja</a:t>
            </a:r>
            <a:br>
              <a:rPr lang="hu-HU" sz="24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kreditelismerést</a:t>
            </a:r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2D6351C2-E27C-348E-33F6-26552B4CA61A}"/>
              </a:ext>
            </a:extLst>
          </p:cNvPr>
          <p:cNvCxnSpPr>
            <a:cxnSpLocks/>
          </p:cNvCxnSpPr>
          <p:nvPr/>
        </p:nvCxnSpPr>
        <p:spPr>
          <a:xfrm>
            <a:off x="6371304" y="4369383"/>
            <a:ext cx="5686329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>
            <a:extLst>
              <a:ext uri="{FF2B5EF4-FFF2-40B4-BE49-F238E27FC236}">
                <a16:creationId xmlns:a16="http://schemas.microsoft.com/office/drawing/2014/main" id="{3094562A-0FC8-DE22-6073-FA1002DD23FB}"/>
              </a:ext>
            </a:extLst>
          </p:cNvPr>
          <p:cNvCxnSpPr>
            <a:cxnSpLocks/>
          </p:cNvCxnSpPr>
          <p:nvPr/>
        </p:nvCxnSpPr>
        <p:spPr>
          <a:xfrm>
            <a:off x="6903876" y="4611329"/>
            <a:ext cx="0" cy="2126999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oogle Shape;13354;p80">
            <a:extLst>
              <a:ext uri="{FF2B5EF4-FFF2-40B4-BE49-F238E27FC236}">
                <a16:creationId xmlns:a16="http://schemas.microsoft.com/office/drawing/2014/main" id="{71742846-AB0E-A12D-9356-C447B19574B9}"/>
              </a:ext>
            </a:extLst>
          </p:cNvPr>
          <p:cNvGrpSpPr/>
          <p:nvPr/>
        </p:nvGrpSpPr>
        <p:grpSpPr>
          <a:xfrm>
            <a:off x="10962823" y="5475093"/>
            <a:ext cx="1000659" cy="981910"/>
            <a:chOff x="1329585" y="1989925"/>
            <a:chExt cx="341472" cy="335074"/>
          </a:xfrm>
          <a:solidFill>
            <a:srgbClr val="144C2D"/>
          </a:solidFill>
        </p:grpSpPr>
        <p:sp>
          <p:nvSpPr>
            <p:cNvPr id="44" name="Google Shape;13355;p80">
              <a:extLst>
                <a:ext uri="{FF2B5EF4-FFF2-40B4-BE49-F238E27FC236}">
                  <a16:creationId xmlns:a16="http://schemas.microsoft.com/office/drawing/2014/main" id="{4038AE10-C3AC-5A60-E5C4-D5DA40F43616}"/>
                </a:ext>
              </a:extLst>
            </p:cNvPr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356;p80">
              <a:extLst>
                <a:ext uri="{FF2B5EF4-FFF2-40B4-BE49-F238E27FC236}">
                  <a16:creationId xmlns:a16="http://schemas.microsoft.com/office/drawing/2014/main" id="{A4630A1B-FCA3-3F49-92B5-0CBBFBA93695}"/>
                </a:ext>
              </a:extLst>
            </p:cNvPr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357;p80">
              <a:extLst>
                <a:ext uri="{FF2B5EF4-FFF2-40B4-BE49-F238E27FC236}">
                  <a16:creationId xmlns:a16="http://schemas.microsoft.com/office/drawing/2014/main" id="{F176F930-2AE7-1087-BE61-8CDFD5F78C3A}"/>
                </a:ext>
              </a:extLst>
            </p:cNvPr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0459;p76">
            <a:extLst>
              <a:ext uri="{FF2B5EF4-FFF2-40B4-BE49-F238E27FC236}">
                <a16:creationId xmlns:a16="http://schemas.microsoft.com/office/drawing/2014/main" id="{5CBC80C8-6E53-2E4F-9A57-2ECCA42C1861}"/>
              </a:ext>
            </a:extLst>
          </p:cNvPr>
          <p:cNvGrpSpPr/>
          <p:nvPr/>
        </p:nvGrpSpPr>
        <p:grpSpPr>
          <a:xfrm>
            <a:off x="630987" y="4874760"/>
            <a:ext cx="805708" cy="531017"/>
            <a:chOff x="3988156" y="1568461"/>
            <a:chExt cx="349052" cy="230049"/>
          </a:xfrm>
          <a:solidFill>
            <a:srgbClr val="144C2D"/>
          </a:solidFill>
        </p:grpSpPr>
        <p:sp>
          <p:nvSpPr>
            <p:cNvPr id="53" name="Google Shape;10460;p76">
              <a:extLst>
                <a:ext uri="{FF2B5EF4-FFF2-40B4-BE49-F238E27FC236}">
                  <a16:creationId xmlns:a16="http://schemas.microsoft.com/office/drawing/2014/main" id="{57EFA063-A0F6-A15A-7B65-F56CABB08F2E}"/>
                </a:ext>
              </a:extLst>
            </p:cNvPr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461;p76">
              <a:extLst>
                <a:ext uri="{FF2B5EF4-FFF2-40B4-BE49-F238E27FC236}">
                  <a16:creationId xmlns:a16="http://schemas.microsoft.com/office/drawing/2014/main" id="{1B2B9048-9727-161C-CB14-2773DF4FBC84}"/>
                </a:ext>
              </a:extLst>
            </p:cNvPr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462;p76">
              <a:extLst>
                <a:ext uri="{FF2B5EF4-FFF2-40B4-BE49-F238E27FC236}">
                  <a16:creationId xmlns:a16="http://schemas.microsoft.com/office/drawing/2014/main" id="{F7572D87-9EFC-13CE-FC0F-B118630E7596}"/>
                </a:ext>
              </a:extLst>
            </p:cNvPr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463;p76">
              <a:extLst>
                <a:ext uri="{FF2B5EF4-FFF2-40B4-BE49-F238E27FC236}">
                  <a16:creationId xmlns:a16="http://schemas.microsoft.com/office/drawing/2014/main" id="{964C37AC-5FF0-6C85-159A-2DEE26C2B370}"/>
                </a:ext>
              </a:extLst>
            </p:cNvPr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64;p76">
              <a:extLst>
                <a:ext uri="{FF2B5EF4-FFF2-40B4-BE49-F238E27FC236}">
                  <a16:creationId xmlns:a16="http://schemas.microsoft.com/office/drawing/2014/main" id="{94B06E8A-7616-78A1-CD3F-1BA84F03C19F}"/>
                </a:ext>
              </a:extLst>
            </p:cNvPr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465;p76">
              <a:extLst>
                <a:ext uri="{FF2B5EF4-FFF2-40B4-BE49-F238E27FC236}">
                  <a16:creationId xmlns:a16="http://schemas.microsoft.com/office/drawing/2014/main" id="{6CF20C4A-3287-2D42-B043-0812D0845CB6}"/>
                </a:ext>
              </a:extLst>
            </p:cNvPr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466;p76">
              <a:extLst>
                <a:ext uri="{FF2B5EF4-FFF2-40B4-BE49-F238E27FC236}">
                  <a16:creationId xmlns:a16="http://schemas.microsoft.com/office/drawing/2014/main" id="{1393E8C6-2B86-96D3-56B9-2DA9F6875608}"/>
                </a:ext>
              </a:extLst>
            </p:cNvPr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0978;p76">
            <a:extLst>
              <a:ext uri="{FF2B5EF4-FFF2-40B4-BE49-F238E27FC236}">
                <a16:creationId xmlns:a16="http://schemas.microsoft.com/office/drawing/2014/main" id="{2994192C-0D05-50AF-9B25-5C633B5F836D}"/>
              </a:ext>
            </a:extLst>
          </p:cNvPr>
          <p:cNvGrpSpPr/>
          <p:nvPr/>
        </p:nvGrpSpPr>
        <p:grpSpPr>
          <a:xfrm>
            <a:off x="678527" y="5661055"/>
            <a:ext cx="619637" cy="609986"/>
            <a:chOff x="1754279" y="4286593"/>
            <a:chExt cx="351439" cy="345965"/>
          </a:xfrm>
          <a:solidFill>
            <a:srgbClr val="144C2D"/>
          </a:solidFill>
        </p:grpSpPr>
        <p:sp>
          <p:nvSpPr>
            <p:cNvPr id="61" name="Google Shape;10979;p76">
              <a:extLst>
                <a:ext uri="{FF2B5EF4-FFF2-40B4-BE49-F238E27FC236}">
                  <a16:creationId xmlns:a16="http://schemas.microsoft.com/office/drawing/2014/main" id="{F811E114-E6D4-EAEE-FAB3-FC09DA93699C}"/>
                </a:ext>
              </a:extLst>
            </p:cNvPr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80;p76">
              <a:extLst>
                <a:ext uri="{FF2B5EF4-FFF2-40B4-BE49-F238E27FC236}">
                  <a16:creationId xmlns:a16="http://schemas.microsoft.com/office/drawing/2014/main" id="{70A9D37E-9E77-9CB0-BB3F-DEABD1CA995D}"/>
                </a:ext>
              </a:extLst>
            </p:cNvPr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981;p76">
              <a:extLst>
                <a:ext uri="{FF2B5EF4-FFF2-40B4-BE49-F238E27FC236}">
                  <a16:creationId xmlns:a16="http://schemas.microsoft.com/office/drawing/2014/main" id="{235BD920-0B2E-1CD6-8B64-4054CB63662B}"/>
                </a:ext>
              </a:extLst>
            </p:cNvPr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982;p76">
              <a:extLst>
                <a:ext uri="{FF2B5EF4-FFF2-40B4-BE49-F238E27FC236}">
                  <a16:creationId xmlns:a16="http://schemas.microsoft.com/office/drawing/2014/main" id="{5A5089FA-94D5-E576-A19A-AA5E313A49A3}"/>
                </a:ext>
              </a:extLst>
            </p:cNvPr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983;p76">
              <a:extLst>
                <a:ext uri="{FF2B5EF4-FFF2-40B4-BE49-F238E27FC236}">
                  <a16:creationId xmlns:a16="http://schemas.microsoft.com/office/drawing/2014/main" id="{DC4B7D6D-317F-BB40-291C-41B95DC81D5F}"/>
                </a:ext>
              </a:extLst>
            </p:cNvPr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" name="Kép 67" descr="A képen köd látható&#10;&#10;Automatikusan generált leírás">
            <a:extLst>
              <a:ext uri="{FF2B5EF4-FFF2-40B4-BE49-F238E27FC236}">
                <a16:creationId xmlns:a16="http://schemas.microsoft.com/office/drawing/2014/main" id="{8362158D-3255-6651-BED2-A75D6B12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13552" r="1511" b="82036"/>
          <a:stretch/>
        </p:blipFill>
        <p:spPr>
          <a:xfrm rot="10800000">
            <a:off x="-38184" y="6539330"/>
            <a:ext cx="9147616" cy="318670"/>
          </a:xfrm>
          <a:prstGeom prst="rect">
            <a:avLst/>
          </a:prstGeom>
        </p:spPr>
      </p:pic>
      <p:pic>
        <p:nvPicPr>
          <p:cNvPr id="2" name="Kép 1" descr="A képen szöveg, embléma látható&#10;&#10;Automatikusan generált leírás">
            <a:extLst>
              <a:ext uri="{FF2B5EF4-FFF2-40B4-BE49-F238E27FC236}">
                <a16:creationId xmlns:a16="http://schemas.microsoft.com/office/drawing/2014/main" id="{C62000DB-5B8E-FF50-F884-E0C93FB94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2518" y="2613796"/>
            <a:ext cx="1961585" cy="688102"/>
          </a:xfrm>
          <a:prstGeom prst="rect">
            <a:avLst/>
          </a:prstGeom>
        </p:spPr>
      </p:pic>
      <p:grpSp>
        <p:nvGrpSpPr>
          <p:cNvPr id="4" name="Google Shape;9877;p74">
            <a:extLst>
              <a:ext uri="{FF2B5EF4-FFF2-40B4-BE49-F238E27FC236}">
                <a16:creationId xmlns:a16="http://schemas.microsoft.com/office/drawing/2014/main" id="{F8ED1C87-9E4F-A9ED-222E-0A39126C3B58}"/>
              </a:ext>
            </a:extLst>
          </p:cNvPr>
          <p:cNvGrpSpPr/>
          <p:nvPr/>
        </p:nvGrpSpPr>
        <p:grpSpPr>
          <a:xfrm rot="2700000">
            <a:off x="4640137" y="2770794"/>
            <a:ext cx="501035" cy="502789"/>
            <a:chOff x="5779408" y="3699191"/>
            <a:chExt cx="317645" cy="318757"/>
          </a:xfrm>
          <a:solidFill>
            <a:srgbClr val="D5DCBC"/>
          </a:solidFill>
        </p:grpSpPr>
        <p:sp>
          <p:nvSpPr>
            <p:cNvPr id="8" name="Google Shape;9878;p74">
              <a:extLst>
                <a:ext uri="{FF2B5EF4-FFF2-40B4-BE49-F238E27FC236}">
                  <a16:creationId xmlns:a16="http://schemas.microsoft.com/office/drawing/2014/main" id="{C1C5C7A8-FE1F-638E-F7EC-276F68AD30EB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solidFill>
                <a:srgbClr val="D5DCB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879;p74">
              <a:extLst>
                <a:ext uri="{FF2B5EF4-FFF2-40B4-BE49-F238E27FC236}">
                  <a16:creationId xmlns:a16="http://schemas.microsoft.com/office/drawing/2014/main" id="{96E391DA-2B2A-33AA-03F4-F7C0B2D2C8E7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solidFill>
                <a:srgbClr val="D5DCB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041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568" y="457082"/>
            <a:ext cx="10515600" cy="8306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Általános mobilitási 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058" y="1465008"/>
            <a:ext cx="4931955" cy="50071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Clr>
                <a:srgbClr val="144C2D"/>
              </a:buClr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Tanulmányi célú mobilitás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v-SE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ap, mester, osztatlan, doktori szinten</a:t>
            </a:r>
            <a:endParaRPr lang="hu-HU" sz="18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44C2D"/>
              </a:buClr>
              <a:buNone/>
            </a:pPr>
            <a:endParaRPr lang="hu-HU" sz="18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44C2D"/>
              </a:buClr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Szakmai gyakorlat és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friss diplomás szakmai       gyakorlat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v-SE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lap, mester, osztatlan, doktori szinten</a:t>
            </a:r>
            <a:endParaRPr lang="hu-HU" sz="18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44C2D"/>
              </a:buClr>
              <a:buNone/>
            </a:pPr>
            <a:endParaRPr lang="hu-HU" sz="18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44C2D"/>
              </a:buClr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Kutatói célú mobilitás 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Mester, osztatlan és doktori szinten; </a:t>
            </a:r>
            <a:b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osztatlan képzés esetén min. 7 lezárt félévvel</a:t>
            </a:r>
          </a:p>
        </p:txBody>
      </p:sp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" y="5984308"/>
            <a:ext cx="1809477" cy="623306"/>
          </a:xfrm>
          <a:prstGeom prst="rect">
            <a:avLst/>
          </a:prstGeo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DF05A-5913-B875-612C-E9423DFFE534}"/>
              </a:ext>
            </a:extLst>
          </p:cNvPr>
          <p:cNvSpPr txBox="1">
            <a:spLocks/>
          </p:cNvSpPr>
          <p:nvPr/>
        </p:nvSpPr>
        <p:spPr>
          <a:xfrm>
            <a:off x="6963688" y="1474840"/>
            <a:ext cx="5804537" cy="5830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Hosszú távú mobilitás: 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2 - 12 hónap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144C2D"/>
              </a:buClr>
              <a:buSzPct val="150000"/>
              <a:buNone/>
            </a:pPr>
            <a:r>
              <a:rPr lang="hu-HU" sz="16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Tanulmányi célú mobilitás, szakmai gyakorlat esetén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144C2D"/>
              </a:buClr>
              <a:buSzPct val="150000"/>
              <a:buNone/>
            </a:pPr>
            <a:endParaRPr lang="hu-HU" sz="16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Rövid távú mobilitás: </a:t>
            </a:r>
            <a:b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2 - 30 nap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144C2D"/>
              </a:buClr>
              <a:buSzPct val="150000"/>
              <a:buNone/>
            </a:pPr>
            <a:r>
              <a:rPr lang="hu-HU" sz="16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Tanulmányi célú mobilitás esetén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144C2D"/>
              </a:buClr>
              <a:buSzPct val="150000"/>
              <a:buNone/>
            </a:pPr>
            <a:endParaRPr lang="hu-HU" sz="16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Kutatói célú mobilitás: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144C2D"/>
              </a:buClr>
              <a:buSzPct val="150000"/>
              <a:buNone/>
            </a:pPr>
            <a:r>
              <a:rPr lang="hu-HU" sz="16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Hosszú távú: 2 - 3 hónap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144C2D"/>
              </a:buClr>
              <a:buSzPct val="150000"/>
              <a:buNone/>
            </a:pPr>
            <a:r>
              <a:rPr lang="hu-HU" sz="16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Rövid távú: 2 - 30 nap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7951F8E-3B35-335A-DC8C-77EB5346A4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24903" y="0"/>
            <a:ext cx="585032" cy="830695"/>
          </a:xfrm>
          <a:prstGeom prst="rect">
            <a:avLst/>
          </a:prstGeom>
        </p:spPr>
      </p:pic>
      <p:grpSp>
        <p:nvGrpSpPr>
          <p:cNvPr id="5" name="Google Shape;10459;p76">
            <a:extLst>
              <a:ext uri="{FF2B5EF4-FFF2-40B4-BE49-F238E27FC236}">
                <a16:creationId xmlns:a16="http://schemas.microsoft.com/office/drawing/2014/main" id="{AA1F3639-90F1-6908-84C4-D176FB457BF8}"/>
              </a:ext>
            </a:extLst>
          </p:cNvPr>
          <p:cNvGrpSpPr/>
          <p:nvPr/>
        </p:nvGrpSpPr>
        <p:grpSpPr>
          <a:xfrm>
            <a:off x="6194282" y="1947720"/>
            <a:ext cx="734901" cy="484350"/>
            <a:chOff x="3988156" y="1568461"/>
            <a:chExt cx="349052" cy="230049"/>
          </a:xfrm>
          <a:solidFill>
            <a:srgbClr val="144C2D"/>
          </a:solidFill>
        </p:grpSpPr>
        <p:sp>
          <p:nvSpPr>
            <p:cNvPr id="8" name="Google Shape;10460;p76">
              <a:extLst>
                <a:ext uri="{FF2B5EF4-FFF2-40B4-BE49-F238E27FC236}">
                  <a16:creationId xmlns:a16="http://schemas.microsoft.com/office/drawing/2014/main" id="{36718249-FC73-BDD1-E57F-1373D5A8F53B}"/>
                </a:ext>
              </a:extLst>
            </p:cNvPr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61;p76">
              <a:extLst>
                <a:ext uri="{FF2B5EF4-FFF2-40B4-BE49-F238E27FC236}">
                  <a16:creationId xmlns:a16="http://schemas.microsoft.com/office/drawing/2014/main" id="{479C698E-1B3E-1AFA-D299-20E02C72F805}"/>
                </a:ext>
              </a:extLst>
            </p:cNvPr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62;p76">
              <a:extLst>
                <a:ext uri="{FF2B5EF4-FFF2-40B4-BE49-F238E27FC236}">
                  <a16:creationId xmlns:a16="http://schemas.microsoft.com/office/drawing/2014/main" id="{DA42073C-2368-F0B3-941D-5ABADEF199E8}"/>
                </a:ext>
              </a:extLst>
            </p:cNvPr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63;p76">
              <a:extLst>
                <a:ext uri="{FF2B5EF4-FFF2-40B4-BE49-F238E27FC236}">
                  <a16:creationId xmlns:a16="http://schemas.microsoft.com/office/drawing/2014/main" id="{733AD07C-9EFF-46BC-6434-3510534D75CD}"/>
                </a:ext>
              </a:extLst>
            </p:cNvPr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464;p76">
              <a:extLst>
                <a:ext uri="{FF2B5EF4-FFF2-40B4-BE49-F238E27FC236}">
                  <a16:creationId xmlns:a16="http://schemas.microsoft.com/office/drawing/2014/main" id="{9A4DACE9-B2E1-CA60-ADD1-9B4D8B650BB8}"/>
                </a:ext>
              </a:extLst>
            </p:cNvPr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465;p76">
              <a:extLst>
                <a:ext uri="{FF2B5EF4-FFF2-40B4-BE49-F238E27FC236}">
                  <a16:creationId xmlns:a16="http://schemas.microsoft.com/office/drawing/2014/main" id="{FCD6A821-EBE5-251F-9A1B-B0C464EE6FFB}"/>
                </a:ext>
              </a:extLst>
            </p:cNvPr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466;p76">
              <a:extLst>
                <a:ext uri="{FF2B5EF4-FFF2-40B4-BE49-F238E27FC236}">
                  <a16:creationId xmlns:a16="http://schemas.microsoft.com/office/drawing/2014/main" id="{B5C655D4-17DC-66A9-5F40-89EB8B527EDD}"/>
                </a:ext>
              </a:extLst>
            </p:cNvPr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804FB0F4-C61C-5A8A-5463-8F682A29BA8F}"/>
              </a:ext>
            </a:extLst>
          </p:cNvPr>
          <p:cNvCxnSpPr>
            <a:cxnSpLocks/>
          </p:cNvCxnSpPr>
          <p:nvPr/>
        </p:nvCxnSpPr>
        <p:spPr>
          <a:xfrm>
            <a:off x="5955360" y="1446134"/>
            <a:ext cx="0" cy="4236911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oogle Shape;9593;p74">
            <a:extLst>
              <a:ext uri="{FF2B5EF4-FFF2-40B4-BE49-F238E27FC236}">
                <a16:creationId xmlns:a16="http://schemas.microsoft.com/office/drawing/2014/main" id="{8E7280B5-4674-7D31-EF98-19EFD785B4E2}"/>
              </a:ext>
            </a:extLst>
          </p:cNvPr>
          <p:cNvGrpSpPr/>
          <p:nvPr/>
        </p:nvGrpSpPr>
        <p:grpSpPr>
          <a:xfrm>
            <a:off x="6229872" y="3156584"/>
            <a:ext cx="675559" cy="577215"/>
            <a:chOff x="866243" y="2291587"/>
            <a:chExt cx="415546" cy="355053"/>
          </a:xfrm>
          <a:solidFill>
            <a:srgbClr val="144C2D"/>
          </a:solidFill>
        </p:grpSpPr>
        <p:sp>
          <p:nvSpPr>
            <p:cNvPr id="19" name="Google Shape;9594;p74">
              <a:extLst>
                <a:ext uri="{FF2B5EF4-FFF2-40B4-BE49-F238E27FC236}">
                  <a16:creationId xmlns:a16="http://schemas.microsoft.com/office/drawing/2014/main" id="{238743DF-681D-667A-6D65-20A9BCEB6B7E}"/>
                </a:ext>
              </a:extLst>
            </p:cNvPr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95;p74">
              <a:extLst>
                <a:ext uri="{FF2B5EF4-FFF2-40B4-BE49-F238E27FC236}">
                  <a16:creationId xmlns:a16="http://schemas.microsoft.com/office/drawing/2014/main" id="{71F4E2E4-451F-6ECF-A8AB-6D3F5AFD154D}"/>
                </a:ext>
              </a:extLst>
            </p:cNvPr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96;p74">
              <a:extLst>
                <a:ext uri="{FF2B5EF4-FFF2-40B4-BE49-F238E27FC236}">
                  <a16:creationId xmlns:a16="http://schemas.microsoft.com/office/drawing/2014/main" id="{679BE422-656D-EB68-2183-F53D266C3232}"/>
                </a:ext>
              </a:extLst>
            </p:cNvPr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597;p74">
              <a:extLst>
                <a:ext uri="{FF2B5EF4-FFF2-40B4-BE49-F238E27FC236}">
                  <a16:creationId xmlns:a16="http://schemas.microsoft.com/office/drawing/2014/main" id="{DB15EBC9-50A0-0F43-B875-772C00173A8B}"/>
                </a:ext>
              </a:extLst>
            </p:cNvPr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98;p74">
              <a:extLst>
                <a:ext uri="{FF2B5EF4-FFF2-40B4-BE49-F238E27FC236}">
                  <a16:creationId xmlns:a16="http://schemas.microsoft.com/office/drawing/2014/main" id="{1B64BD89-13F0-4057-10C3-A2CD5D87DA2B}"/>
                </a:ext>
              </a:extLst>
            </p:cNvPr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0003;p75">
            <a:extLst>
              <a:ext uri="{FF2B5EF4-FFF2-40B4-BE49-F238E27FC236}">
                <a16:creationId xmlns:a16="http://schemas.microsoft.com/office/drawing/2014/main" id="{0BAAE535-2A3A-AC19-BC80-B3C4F1D0E878}"/>
              </a:ext>
            </a:extLst>
          </p:cNvPr>
          <p:cNvSpPr/>
          <p:nvPr/>
        </p:nvSpPr>
        <p:spPr>
          <a:xfrm>
            <a:off x="6276596" y="4497340"/>
            <a:ext cx="590060" cy="570713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144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206;p75">
            <a:extLst>
              <a:ext uri="{FF2B5EF4-FFF2-40B4-BE49-F238E27FC236}">
                <a16:creationId xmlns:a16="http://schemas.microsoft.com/office/drawing/2014/main" id="{D324EDD8-CF0F-9B66-C559-61D31D0E6930}"/>
              </a:ext>
            </a:extLst>
          </p:cNvPr>
          <p:cNvSpPr/>
          <p:nvPr/>
        </p:nvSpPr>
        <p:spPr>
          <a:xfrm>
            <a:off x="199370" y="2952544"/>
            <a:ext cx="713394" cy="581445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144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003;p75">
            <a:extLst>
              <a:ext uri="{FF2B5EF4-FFF2-40B4-BE49-F238E27FC236}">
                <a16:creationId xmlns:a16="http://schemas.microsoft.com/office/drawing/2014/main" id="{3DC1D53A-942C-AE92-70CE-2A22C76A28EE}"/>
              </a:ext>
            </a:extLst>
          </p:cNvPr>
          <p:cNvSpPr/>
          <p:nvPr/>
        </p:nvSpPr>
        <p:spPr>
          <a:xfrm>
            <a:off x="352146" y="4655465"/>
            <a:ext cx="590060" cy="570713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144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257;p75">
            <a:extLst>
              <a:ext uri="{FF2B5EF4-FFF2-40B4-BE49-F238E27FC236}">
                <a16:creationId xmlns:a16="http://schemas.microsoft.com/office/drawing/2014/main" id="{0580A932-C5F7-EDC1-5309-3DAAAA4471EE}"/>
              </a:ext>
            </a:extLst>
          </p:cNvPr>
          <p:cNvSpPr/>
          <p:nvPr/>
        </p:nvSpPr>
        <p:spPr>
          <a:xfrm>
            <a:off x="314042" y="1693341"/>
            <a:ext cx="580594" cy="4758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144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03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7879" y="1044702"/>
            <a:ext cx="8942056" cy="556291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hu-HU" sz="36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mobilitás esetén:</a:t>
            </a:r>
          </a:p>
          <a:p>
            <a:pPr lvl="1"/>
            <a:r>
              <a:rPr lang="hu-HU" sz="32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/ 375 / 400 ezer Ft/hó</a:t>
            </a:r>
          </a:p>
          <a:p>
            <a:pPr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hu-HU" sz="36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Rövid távú mobilitás:</a:t>
            </a:r>
          </a:p>
          <a:p>
            <a:pPr marL="685800" lvl="2">
              <a:spcBef>
                <a:spcPts val="1000"/>
              </a:spcBef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hu-HU" sz="32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Alap- és Mesterképzés, osztatlan képzés: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napig: 30 / 27,5 / 25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11 - 20 napig: 20 / 17,5 / 15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21 - 30 napig: 10 / 7,5/ 5 ezer Ft/nap</a:t>
            </a:r>
          </a:p>
          <a:p>
            <a:pPr marL="685800" lvl="2">
              <a:spcBef>
                <a:spcPts val="1000"/>
              </a:spcBef>
              <a:buClr>
                <a:srgbClr val="144C2D"/>
              </a:buClr>
              <a:buFont typeface="Arial" panose="020B0604020202020204" pitchFamily="34" charset="0"/>
              <a:buChar char="»"/>
            </a:pPr>
            <a:r>
              <a:rPr lang="pl-PL" sz="32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Doktori képzés esetén: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napig: 35 / 32,5 / 30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11 - 20 napig: 25 / 22,5 / 20 ezer Ft/nap</a:t>
            </a:r>
          </a:p>
          <a:p>
            <a:pPr lvl="2"/>
            <a:r>
              <a:rPr lang="pl-PL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21 - 30 napig: 15 / 12,5 / 10 ezer Ft/nap</a:t>
            </a:r>
          </a:p>
          <a:p>
            <a:pPr marL="914400" lvl="2" indent="0">
              <a:buNone/>
            </a:pPr>
            <a:endParaRPr lang="pl-PL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79" y="5984308"/>
            <a:ext cx="1809477" cy="62330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7951F8E-3B35-335A-DC8C-77EB5346A4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624903" y="0"/>
            <a:ext cx="585032" cy="83069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57098F4-2503-623B-F636-6320EE0A4DB7}"/>
              </a:ext>
            </a:extLst>
          </p:cNvPr>
          <p:cNvSpPr/>
          <p:nvPr/>
        </p:nvSpPr>
        <p:spPr>
          <a:xfrm>
            <a:off x="-19663" y="3"/>
            <a:ext cx="2907864" cy="6857997"/>
          </a:xfrm>
          <a:prstGeom prst="rect">
            <a:avLst/>
          </a:prstGeom>
          <a:solidFill>
            <a:srgbClr val="E6ED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C1D8C2E-F1BB-B82D-51EA-070B6ACB663B}"/>
              </a:ext>
            </a:extLst>
          </p:cNvPr>
          <p:cNvGrpSpPr/>
          <p:nvPr/>
        </p:nvGrpSpPr>
        <p:grpSpPr>
          <a:xfrm>
            <a:off x="410301" y="177700"/>
            <a:ext cx="3054650" cy="2369776"/>
            <a:chOff x="625774" y="344848"/>
            <a:chExt cx="3054650" cy="3439752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EF170850-46B4-D160-6FCA-A81A77630EED}"/>
                </a:ext>
              </a:extLst>
            </p:cNvPr>
            <p:cNvCxnSpPr/>
            <p:nvPr/>
          </p:nvCxnSpPr>
          <p:spPr>
            <a:xfrm>
              <a:off x="691179" y="344848"/>
              <a:ext cx="0" cy="3439752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96EE3D5E-223A-5650-D6B6-930FDE067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774" y="397553"/>
              <a:ext cx="3054650" cy="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04893" y="2164910"/>
            <a:ext cx="6858002" cy="25281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54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Ösztöndíjak </a:t>
            </a:r>
            <a:br>
              <a:rPr lang="hu-HU" sz="2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(célországtól függően)</a:t>
            </a:r>
            <a:br>
              <a:rPr lang="hu-HU" sz="40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4000" b="1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Kép 1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31995447-F53E-A6A6-17C4-B3CFD3DF8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090" y="103694"/>
            <a:ext cx="1809477" cy="623306"/>
          </a:xfrm>
          <a:prstGeom prst="rect">
            <a:avLst/>
          </a:prstGeom>
        </p:spPr>
      </p:pic>
      <p:grpSp>
        <p:nvGrpSpPr>
          <p:cNvPr id="16" name="Google Shape;9621;p74">
            <a:extLst>
              <a:ext uri="{FF2B5EF4-FFF2-40B4-BE49-F238E27FC236}">
                <a16:creationId xmlns:a16="http://schemas.microsoft.com/office/drawing/2014/main" id="{36E020DD-A92A-86AE-67EB-7CFD2C66A63F}"/>
              </a:ext>
            </a:extLst>
          </p:cNvPr>
          <p:cNvGrpSpPr/>
          <p:nvPr/>
        </p:nvGrpSpPr>
        <p:grpSpPr>
          <a:xfrm>
            <a:off x="10520516" y="5158241"/>
            <a:ext cx="1373569" cy="1351854"/>
            <a:chOff x="4687894" y="2289713"/>
            <a:chExt cx="359594" cy="353909"/>
          </a:xfrm>
          <a:solidFill>
            <a:srgbClr val="144C2D"/>
          </a:solidFill>
        </p:grpSpPr>
        <p:sp>
          <p:nvSpPr>
            <p:cNvPr id="17" name="Google Shape;9622;p74">
              <a:extLst>
                <a:ext uri="{FF2B5EF4-FFF2-40B4-BE49-F238E27FC236}">
                  <a16:creationId xmlns:a16="http://schemas.microsoft.com/office/drawing/2014/main" id="{8BD079A4-C656-2BDF-D738-D8B089BC340F}"/>
                </a:ext>
              </a:extLst>
            </p:cNvPr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23;p74">
              <a:extLst>
                <a:ext uri="{FF2B5EF4-FFF2-40B4-BE49-F238E27FC236}">
                  <a16:creationId xmlns:a16="http://schemas.microsoft.com/office/drawing/2014/main" id="{ED1C442D-0F0E-E85F-760F-DB1B6E514E0E}"/>
                </a:ext>
              </a:extLst>
            </p:cNvPr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401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79" y="-48076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2.) Kiválósági 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6418" y="1424660"/>
            <a:ext cx="4382602" cy="179603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 felsőoktatási rangsorok első 250 helyén</a:t>
            </a: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szereplő </a:t>
            </a: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felsőoktatási intézményekbe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DF05A-5913-B875-612C-E9423DFFE534}"/>
              </a:ext>
            </a:extLst>
          </p:cNvPr>
          <p:cNvSpPr txBox="1">
            <a:spLocks/>
          </p:cNvSpPr>
          <p:nvPr/>
        </p:nvSpPr>
        <p:spPr>
          <a:xfrm>
            <a:off x="6635712" y="2919040"/>
            <a:ext cx="5556288" cy="410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Ösztöndíj: 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/ 475 / 500 ezer Ft/hó 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sz="18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(célországtól függően)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7951F8E-3B35-335A-DC8C-77EB5346A4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624903" y="0"/>
            <a:ext cx="585032" cy="830695"/>
          </a:xfrm>
          <a:prstGeom prst="rect">
            <a:avLst/>
          </a:prstGeom>
        </p:spPr>
      </p:pic>
      <p:grpSp>
        <p:nvGrpSpPr>
          <p:cNvPr id="5" name="Google Shape;12965;p80">
            <a:extLst>
              <a:ext uri="{FF2B5EF4-FFF2-40B4-BE49-F238E27FC236}">
                <a16:creationId xmlns:a16="http://schemas.microsoft.com/office/drawing/2014/main" id="{1A6D1EF1-D4B0-1FD1-07A1-C3B297724175}"/>
              </a:ext>
            </a:extLst>
          </p:cNvPr>
          <p:cNvGrpSpPr/>
          <p:nvPr/>
        </p:nvGrpSpPr>
        <p:grpSpPr>
          <a:xfrm>
            <a:off x="323394" y="2382649"/>
            <a:ext cx="955945" cy="702418"/>
            <a:chOff x="1306445" y="3397829"/>
            <a:chExt cx="367255" cy="269855"/>
          </a:xfrm>
          <a:solidFill>
            <a:srgbClr val="144C2D"/>
          </a:solidFill>
        </p:grpSpPr>
        <p:sp>
          <p:nvSpPr>
            <p:cNvPr id="8" name="Google Shape;12966;p80">
              <a:extLst>
                <a:ext uri="{FF2B5EF4-FFF2-40B4-BE49-F238E27FC236}">
                  <a16:creationId xmlns:a16="http://schemas.microsoft.com/office/drawing/2014/main" id="{3B813D66-E26E-CE00-2214-EFCE3FE3D557}"/>
                </a:ext>
              </a:extLst>
            </p:cNvPr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67;p80">
              <a:extLst>
                <a:ext uri="{FF2B5EF4-FFF2-40B4-BE49-F238E27FC236}">
                  <a16:creationId xmlns:a16="http://schemas.microsoft.com/office/drawing/2014/main" id="{2E579664-4714-9CFB-00D1-5542A701E905}"/>
                </a:ext>
              </a:extLst>
            </p:cNvPr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68;p80">
              <a:extLst>
                <a:ext uri="{FF2B5EF4-FFF2-40B4-BE49-F238E27FC236}">
                  <a16:creationId xmlns:a16="http://schemas.microsoft.com/office/drawing/2014/main" id="{F9A7C34A-6125-83CC-A1F3-2EE7A8904056}"/>
                </a:ext>
              </a:extLst>
            </p:cNvPr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69;p80">
              <a:extLst>
                <a:ext uri="{FF2B5EF4-FFF2-40B4-BE49-F238E27FC236}">
                  <a16:creationId xmlns:a16="http://schemas.microsoft.com/office/drawing/2014/main" id="{A025BA16-746F-9158-E2DA-928907515F01}"/>
                </a:ext>
              </a:extLst>
            </p:cNvPr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70;p80">
              <a:extLst>
                <a:ext uri="{FF2B5EF4-FFF2-40B4-BE49-F238E27FC236}">
                  <a16:creationId xmlns:a16="http://schemas.microsoft.com/office/drawing/2014/main" id="{74004744-59B9-4E86-C0F5-C29AC3688810}"/>
                </a:ext>
              </a:extLst>
            </p:cNvPr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71;p80">
              <a:extLst>
                <a:ext uri="{FF2B5EF4-FFF2-40B4-BE49-F238E27FC236}">
                  <a16:creationId xmlns:a16="http://schemas.microsoft.com/office/drawing/2014/main" id="{9FAEE631-E9B1-F135-D7C5-AB4FC68896B4}"/>
                </a:ext>
              </a:extLst>
            </p:cNvPr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45F3695E-641F-5A67-4510-EE5D3886CC70}"/>
              </a:ext>
            </a:extLst>
          </p:cNvPr>
          <p:cNvSpPr txBox="1">
            <a:spLocks/>
          </p:cNvSpPr>
          <p:nvPr/>
        </p:nvSpPr>
        <p:spPr>
          <a:xfrm>
            <a:off x="0" y="3832795"/>
            <a:ext cx="6383406" cy="41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tanulmányi célú lehet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B1074989-BCCC-BD9E-4703-B4234FCE9B02}"/>
              </a:ext>
            </a:extLst>
          </p:cNvPr>
          <p:cNvSpPr txBox="1">
            <a:spLocks/>
          </p:cNvSpPr>
          <p:nvPr/>
        </p:nvSpPr>
        <p:spPr>
          <a:xfrm>
            <a:off x="6752103" y="1668958"/>
            <a:ext cx="4382602" cy="864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hu-HU" sz="24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Education</a:t>
            </a:r>
          </a:p>
          <a:p>
            <a:pPr marL="0" indent="0">
              <a:buNone/>
            </a:pPr>
            <a:r>
              <a:rPr lang="hu-HU" sz="24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Quacquarelli</a:t>
            </a:r>
            <a:r>
              <a:rPr lang="hu-HU" sz="2400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Symonds</a:t>
            </a:r>
            <a:endParaRPr lang="hu-HU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Nyíl: sávnyíl 16">
            <a:extLst>
              <a:ext uri="{FF2B5EF4-FFF2-40B4-BE49-F238E27FC236}">
                <a16:creationId xmlns:a16="http://schemas.microsoft.com/office/drawing/2014/main" id="{2B910EC2-2C33-1BE0-8D29-4CE1E17CC770}"/>
              </a:ext>
            </a:extLst>
          </p:cNvPr>
          <p:cNvSpPr/>
          <p:nvPr/>
        </p:nvSpPr>
        <p:spPr>
          <a:xfrm rot="5400000">
            <a:off x="3609731" y="3387665"/>
            <a:ext cx="235974" cy="571191"/>
          </a:xfrm>
          <a:prstGeom prst="chevron">
            <a:avLst/>
          </a:prstGeom>
          <a:solidFill>
            <a:srgbClr val="D5D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8" name="Kép 17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267A605B-1014-CAA7-709C-D76FA4CB9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090" y="103694"/>
            <a:ext cx="1809477" cy="623306"/>
          </a:xfrm>
          <a:prstGeom prst="rect">
            <a:avLst/>
          </a:prstGeom>
        </p:spPr>
      </p:pic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2E61A2D2-205D-A4F5-D7D8-811D4A647A50}"/>
              </a:ext>
            </a:extLst>
          </p:cNvPr>
          <p:cNvCxnSpPr>
            <a:cxnSpLocks/>
          </p:cNvCxnSpPr>
          <p:nvPr/>
        </p:nvCxnSpPr>
        <p:spPr>
          <a:xfrm>
            <a:off x="147261" y="4570403"/>
            <a:ext cx="5974389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Csoportba foglalás 57">
            <a:extLst>
              <a:ext uri="{FF2B5EF4-FFF2-40B4-BE49-F238E27FC236}">
                <a16:creationId xmlns:a16="http://schemas.microsoft.com/office/drawing/2014/main" id="{D9B9658D-0EDE-EDBA-423F-B661A5EE831A}"/>
              </a:ext>
            </a:extLst>
          </p:cNvPr>
          <p:cNvGrpSpPr/>
          <p:nvPr/>
        </p:nvGrpSpPr>
        <p:grpSpPr>
          <a:xfrm>
            <a:off x="563879" y="4761362"/>
            <a:ext cx="845987" cy="913651"/>
            <a:chOff x="266040" y="5337121"/>
            <a:chExt cx="845987" cy="913651"/>
          </a:xfrm>
          <a:solidFill>
            <a:srgbClr val="144C2D"/>
          </a:solidFill>
        </p:grpSpPr>
        <p:grpSp>
          <p:nvGrpSpPr>
            <p:cNvPr id="20" name="Google Shape;13483;p80">
              <a:extLst>
                <a:ext uri="{FF2B5EF4-FFF2-40B4-BE49-F238E27FC236}">
                  <a16:creationId xmlns:a16="http://schemas.microsoft.com/office/drawing/2014/main" id="{227A5E18-ECFE-FC6D-3FD7-D340BD18E7D8}"/>
                </a:ext>
              </a:extLst>
            </p:cNvPr>
            <p:cNvGrpSpPr/>
            <p:nvPr/>
          </p:nvGrpSpPr>
          <p:grpSpPr>
            <a:xfrm>
              <a:off x="410006" y="5337121"/>
              <a:ext cx="702021" cy="700428"/>
              <a:chOff x="2302788" y="1505981"/>
              <a:chExt cx="336188" cy="335425"/>
            </a:xfrm>
            <a:grpFill/>
          </p:grpSpPr>
          <p:sp>
            <p:nvSpPr>
              <p:cNvPr id="21" name="Google Shape;13484;p80">
                <a:extLst>
                  <a:ext uri="{FF2B5EF4-FFF2-40B4-BE49-F238E27FC236}">
                    <a16:creationId xmlns:a16="http://schemas.microsoft.com/office/drawing/2014/main" id="{766B44FC-A08B-6FDB-9F5F-F853F83923AA}"/>
                  </a:ext>
                </a:extLst>
              </p:cNvPr>
              <p:cNvSpPr/>
              <p:nvPr/>
            </p:nvSpPr>
            <p:spPr>
              <a:xfrm>
                <a:off x="2302788" y="1505981"/>
                <a:ext cx="336188" cy="3354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10538" extrusionOk="0">
                    <a:moveTo>
                      <a:pt x="5275" y="1"/>
                    </a:moveTo>
                    <a:cubicBezTo>
                      <a:pt x="3858" y="1"/>
                      <a:pt x="2536" y="548"/>
                      <a:pt x="1548" y="1548"/>
                    </a:cubicBezTo>
                    <a:cubicBezTo>
                      <a:pt x="548" y="2549"/>
                      <a:pt x="0" y="3870"/>
                      <a:pt x="0" y="5263"/>
                    </a:cubicBezTo>
                    <a:cubicBezTo>
                      <a:pt x="0" y="6668"/>
                      <a:pt x="548" y="8002"/>
                      <a:pt x="1548" y="8990"/>
                    </a:cubicBezTo>
                    <a:cubicBezTo>
                      <a:pt x="2548" y="9990"/>
                      <a:pt x="3870" y="10538"/>
                      <a:pt x="5275" y="10538"/>
                    </a:cubicBezTo>
                    <a:cubicBezTo>
                      <a:pt x="6680" y="10538"/>
                      <a:pt x="8013" y="9990"/>
                      <a:pt x="8989" y="8990"/>
                    </a:cubicBezTo>
                    <a:cubicBezTo>
                      <a:pt x="9990" y="7990"/>
                      <a:pt x="10537" y="6668"/>
                      <a:pt x="10537" y="5263"/>
                    </a:cubicBezTo>
                    <a:cubicBezTo>
                      <a:pt x="10561" y="5192"/>
                      <a:pt x="10549" y="5085"/>
                      <a:pt x="10549" y="5001"/>
                    </a:cubicBezTo>
                    <a:cubicBezTo>
                      <a:pt x="10549" y="4906"/>
                      <a:pt x="10478" y="4847"/>
                      <a:pt x="10394" y="4847"/>
                    </a:cubicBezTo>
                    <a:cubicBezTo>
                      <a:pt x="10299" y="4847"/>
                      <a:pt x="10240" y="4930"/>
                      <a:pt x="10240" y="5013"/>
                    </a:cubicBezTo>
                    <a:lnTo>
                      <a:pt x="10240" y="5287"/>
                    </a:lnTo>
                    <a:cubicBezTo>
                      <a:pt x="10240" y="6609"/>
                      <a:pt x="9716" y="7859"/>
                      <a:pt x="8787" y="8799"/>
                    </a:cubicBezTo>
                    <a:cubicBezTo>
                      <a:pt x="7846" y="9728"/>
                      <a:pt x="6596" y="10252"/>
                      <a:pt x="5275" y="10252"/>
                    </a:cubicBezTo>
                    <a:cubicBezTo>
                      <a:pt x="3941" y="10252"/>
                      <a:pt x="2691" y="9728"/>
                      <a:pt x="1762" y="8799"/>
                    </a:cubicBezTo>
                    <a:cubicBezTo>
                      <a:pt x="822" y="7859"/>
                      <a:pt x="298" y="6609"/>
                      <a:pt x="298" y="5287"/>
                    </a:cubicBezTo>
                    <a:cubicBezTo>
                      <a:pt x="298" y="3954"/>
                      <a:pt x="822" y="2703"/>
                      <a:pt x="1762" y="1775"/>
                    </a:cubicBezTo>
                    <a:cubicBezTo>
                      <a:pt x="2691" y="834"/>
                      <a:pt x="3941" y="310"/>
                      <a:pt x="5275" y="310"/>
                    </a:cubicBezTo>
                    <a:cubicBezTo>
                      <a:pt x="6442" y="310"/>
                      <a:pt x="7573" y="727"/>
                      <a:pt x="8466" y="1477"/>
                    </a:cubicBezTo>
                    <a:cubicBezTo>
                      <a:pt x="9347" y="2215"/>
                      <a:pt x="9942" y="3239"/>
                      <a:pt x="10156" y="4370"/>
                    </a:cubicBezTo>
                    <a:cubicBezTo>
                      <a:pt x="10167" y="4454"/>
                      <a:pt x="10223" y="4492"/>
                      <a:pt x="10301" y="4492"/>
                    </a:cubicBezTo>
                    <a:cubicBezTo>
                      <a:pt x="10312" y="4492"/>
                      <a:pt x="10323" y="4491"/>
                      <a:pt x="10335" y="4489"/>
                    </a:cubicBezTo>
                    <a:cubicBezTo>
                      <a:pt x="10418" y="4477"/>
                      <a:pt x="10466" y="4406"/>
                      <a:pt x="10454" y="4311"/>
                    </a:cubicBezTo>
                    <a:cubicBezTo>
                      <a:pt x="10228" y="3108"/>
                      <a:pt x="9597" y="2025"/>
                      <a:pt x="8668" y="1239"/>
                    </a:cubicBezTo>
                    <a:cubicBezTo>
                      <a:pt x="7716" y="429"/>
                      <a:pt x="6501" y="1"/>
                      <a:pt x="52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485;p80">
                <a:extLst>
                  <a:ext uri="{FF2B5EF4-FFF2-40B4-BE49-F238E27FC236}">
                    <a16:creationId xmlns:a16="http://schemas.microsoft.com/office/drawing/2014/main" id="{A0D5AE94-EBDF-3E83-A813-FCE47E34FD65}"/>
                  </a:ext>
                </a:extLst>
              </p:cNvPr>
              <p:cNvSpPr/>
              <p:nvPr/>
            </p:nvSpPr>
            <p:spPr>
              <a:xfrm>
                <a:off x="2327806" y="1530618"/>
                <a:ext cx="287266" cy="286916"/>
              </a:xfrm>
              <a:custGeom>
                <a:avLst/>
                <a:gdLst/>
                <a:ahLst/>
                <a:cxnLst/>
                <a:rect l="l" t="t" r="r" b="b"/>
                <a:pathLst>
                  <a:path w="9025" h="9014" extrusionOk="0">
                    <a:moveTo>
                      <a:pt x="4513" y="1"/>
                    </a:moveTo>
                    <a:cubicBezTo>
                      <a:pt x="3870" y="1"/>
                      <a:pt x="3262" y="132"/>
                      <a:pt x="2679" y="382"/>
                    </a:cubicBezTo>
                    <a:cubicBezTo>
                      <a:pt x="2119" y="644"/>
                      <a:pt x="1619" y="1001"/>
                      <a:pt x="1215" y="1441"/>
                    </a:cubicBezTo>
                    <a:cubicBezTo>
                      <a:pt x="1155" y="1501"/>
                      <a:pt x="1155" y="1608"/>
                      <a:pt x="1226" y="1667"/>
                    </a:cubicBezTo>
                    <a:cubicBezTo>
                      <a:pt x="1255" y="1696"/>
                      <a:pt x="1294" y="1711"/>
                      <a:pt x="1334" y="1711"/>
                    </a:cubicBezTo>
                    <a:cubicBezTo>
                      <a:pt x="1377" y="1711"/>
                      <a:pt x="1422" y="1693"/>
                      <a:pt x="1453" y="1656"/>
                    </a:cubicBezTo>
                    <a:cubicBezTo>
                      <a:pt x="1834" y="1239"/>
                      <a:pt x="2298" y="894"/>
                      <a:pt x="2822" y="667"/>
                    </a:cubicBezTo>
                    <a:cubicBezTo>
                      <a:pt x="3358" y="429"/>
                      <a:pt x="3929" y="310"/>
                      <a:pt x="4524" y="310"/>
                    </a:cubicBezTo>
                    <a:cubicBezTo>
                      <a:pt x="6834" y="310"/>
                      <a:pt x="8727" y="2191"/>
                      <a:pt x="8727" y="4513"/>
                    </a:cubicBezTo>
                    <a:cubicBezTo>
                      <a:pt x="8727" y="6811"/>
                      <a:pt x="6846" y="8704"/>
                      <a:pt x="4524" y="8704"/>
                    </a:cubicBezTo>
                    <a:cubicBezTo>
                      <a:pt x="2227" y="8704"/>
                      <a:pt x="333" y="6835"/>
                      <a:pt x="333" y="4513"/>
                    </a:cubicBezTo>
                    <a:cubicBezTo>
                      <a:pt x="333" y="3692"/>
                      <a:pt x="572" y="2882"/>
                      <a:pt x="1036" y="2203"/>
                    </a:cubicBezTo>
                    <a:cubicBezTo>
                      <a:pt x="1048" y="2132"/>
                      <a:pt x="1036" y="2037"/>
                      <a:pt x="953" y="1977"/>
                    </a:cubicBezTo>
                    <a:cubicBezTo>
                      <a:pt x="927" y="1960"/>
                      <a:pt x="900" y="1952"/>
                      <a:pt x="874" y="1952"/>
                    </a:cubicBezTo>
                    <a:cubicBezTo>
                      <a:pt x="827" y="1952"/>
                      <a:pt x="781" y="1979"/>
                      <a:pt x="750" y="2025"/>
                    </a:cubicBezTo>
                    <a:cubicBezTo>
                      <a:pt x="262" y="2751"/>
                      <a:pt x="0" y="3620"/>
                      <a:pt x="0" y="4513"/>
                    </a:cubicBezTo>
                    <a:cubicBezTo>
                      <a:pt x="0" y="5716"/>
                      <a:pt x="464" y="6847"/>
                      <a:pt x="1334" y="7692"/>
                    </a:cubicBezTo>
                    <a:cubicBezTo>
                      <a:pt x="2191" y="8537"/>
                      <a:pt x="3310" y="9014"/>
                      <a:pt x="4513" y="9014"/>
                    </a:cubicBezTo>
                    <a:cubicBezTo>
                      <a:pt x="5715" y="9014"/>
                      <a:pt x="6846" y="8549"/>
                      <a:pt x="7692" y="7692"/>
                    </a:cubicBezTo>
                    <a:cubicBezTo>
                      <a:pt x="8549" y="6835"/>
                      <a:pt x="9025" y="5716"/>
                      <a:pt x="9025" y="4513"/>
                    </a:cubicBezTo>
                    <a:cubicBezTo>
                      <a:pt x="9025" y="3299"/>
                      <a:pt x="8561" y="2168"/>
                      <a:pt x="7692" y="1322"/>
                    </a:cubicBezTo>
                    <a:cubicBezTo>
                      <a:pt x="6846" y="477"/>
                      <a:pt x="5715" y="1"/>
                      <a:pt x="451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3486;p80">
                <a:extLst>
                  <a:ext uri="{FF2B5EF4-FFF2-40B4-BE49-F238E27FC236}">
                    <a16:creationId xmlns:a16="http://schemas.microsoft.com/office/drawing/2014/main" id="{A5C87D3A-9D71-5A83-D7D5-D24C76BC4F83}"/>
                  </a:ext>
                </a:extLst>
              </p:cNvPr>
              <p:cNvSpPr/>
              <p:nvPr/>
            </p:nvSpPr>
            <p:spPr>
              <a:xfrm>
                <a:off x="2352061" y="1669333"/>
                <a:ext cx="16679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98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cubicBezTo>
                      <a:pt x="0" y="238"/>
                      <a:pt x="72" y="298"/>
                      <a:pt x="155" y="298"/>
                    </a:cubicBezTo>
                    <a:lnTo>
                      <a:pt x="369" y="298"/>
                    </a:lnTo>
                    <a:cubicBezTo>
                      <a:pt x="464" y="298"/>
                      <a:pt x="524" y="226"/>
                      <a:pt x="524" y="155"/>
                    </a:cubicBezTo>
                    <a:cubicBezTo>
                      <a:pt x="524" y="60"/>
                      <a:pt x="453" y="0"/>
                      <a:pt x="3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3487;p80">
                <a:extLst>
                  <a:ext uri="{FF2B5EF4-FFF2-40B4-BE49-F238E27FC236}">
                    <a16:creationId xmlns:a16="http://schemas.microsoft.com/office/drawing/2014/main" id="{57FD248E-D0AC-2BBE-92C2-077910A3D0DB}"/>
                  </a:ext>
                </a:extLst>
              </p:cNvPr>
              <p:cNvSpPr/>
              <p:nvPr/>
            </p:nvSpPr>
            <p:spPr>
              <a:xfrm>
                <a:off x="2466871" y="1554490"/>
                <a:ext cx="123946" cy="124328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906" extrusionOk="0">
                    <a:moveTo>
                      <a:pt x="144" y="1"/>
                    </a:moveTo>
                    <a:cubicBezTo>
                      <a:pt x="48" y="1"/>
                      <a:pt x="1" y="84"/>
                      <a:pt x="1" y="155"/>
                    </a:cubicBezTo>
                    <a:lnTo>
                      <a:pt x="1" y="3751"/>
                    </a:lnTo>
                    <a:cubicBezTo>
                      <a:pt x="1" y="3846"/>
                      <a:pt x="72" y="3906"/>
                      <a:pt x="144" y="3906"/>
                    </a:cubicBezTo>
                    <a:lnTo>
                      <a:pt x="3751" y="3906"/>
                    </a:lnTo>
                    <a:cubicBezTo>
                      <a:pt x="3834" y="3906"/>
                      <a:pt x="3894" y="3834"/>
                      <a:pt x="3894" y="3751"/>
                    </a:cubicBezTo>
                    <a:cubicBezTo>
                      <a:pt x="3894" y="3668"/>
                      <a:pt x="3823" y="3608"/>
                      <a:pt x="3751" y="3608"/>
                    </a:cubicBezTo>
                    <a:lnTo>
                      <a:pt x="310" y="3608"/>
                    </a:lnTo>
                    <a:lnTo>
                      <a:pt x="310" y="155"/>
                    </a:lnTo>
                    <a:lnTo>
                      <a:pt x="298" y="155"/>
                    </a:lnTo>
                    <a:cubicBezTo>
                      <a:pt x="298" y="72"/>
                      <a:pt x="215" y="1"/>
                      <a:pt x="1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3488;p80">
                <a:extLst>
                  <a:ext uri="{FF2B5EF4-FFF2-40B4-BE49-F238E27FC236}">
                    <a16:creationId xmlns:a16="http://schemas.microsoft.com/office/drawing/2014/main" id="{00C0133D-5849-2B60-24A9-36E8AA8CA1C4}"/>
                  </a:ext>
                </a:extLst>
              </p:cNvPr>
              <p:cNvSpPr/>
              <p:nvPr/>
            </p:nvSpPr>
            <p:spPr>
              <a:xfrm>
                <a:off x="2466107" y="1776950"/>
                <a:ext cx="9517" cy="167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25" extrusionOk="0">
                    <a:moveTo>
                      <a:pt x="156" y="1"/>
                    </a:moveTo>
                    <a:cubicBezTo>
                      <a:pt x="60" y="1"/>
                      <a:pt x="1" y="72"/>
                      <a:pt x="1" y="144"/>
                    </a:cubicBezTo>
                    <a:lnTo>
                      <a:pt x="1" y="370"/>
                    </a:lnTo>
                    <a:cubicBezTo>
                      <a:pt x="1" y="465"/>
                      <a:pt x="84" y="525"/>
                      <a:pt x="156" y="525"/>
                    </a:cubicBezTo>
                    <a:cubicBezTo>
                      <a:pt x="239" y="525"/>
                      <a:pt x="299" y="441"/>
                      <a:pt x="299" y="370"/>
                    </a:cubicBezTo>
                    <a:lnTo>
                      <a:pt x="299" y="144"/>
                    </a:lnTo>
                    <a:cubicBezTo>
                      <a:pt x="299" y="60"/>
                      <a:pt x="227" y="1"/>
                      <a:pt x="1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489;p80">
                <a:extLst>
                  <a:ext uri="{FF2B5EF4-FFF2-40B4-BE49-F238E27FC236}">
                    <a16:creationId xmlns:a16="http://schemas.microsoft.com/office/drawing/2014/main" id="{6AB858FD-02EF-B809-990C-37BD0DC796CC}"/>
                  </a:ext>
                </a:extLst>
              </p:cNvPr>
              <p:cNvSpPr/>
              <p:nvPr/>
            </p:nvSpPr>
            <p:spPr>
              <a:xfrm>
                <a:off x="2384272" y="1587944"/>
                <a:ext cx="16329" cy="15087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4" extrusionOk="0">
                    <a:moveTo>
                      <a:pt x="173" y="0"/>
                    </a:moveTo>
                    <a:cubicBezTo>
                      <a:pt x="131" y="0"/>
                      <a:pt x="89" y="15"/>
                      <a:pt x="60" y="45"/>
                    </a:cubicBezTo>
                    <a:cubicBezTo>
                      <a:pt x="0" y="105"/>
                      <a:pt x="0" y="212"/>
                      <a:pt x="60" y="271"/>
                    </a:cubicBezTo>
                    <a:lnTo>
                      <a:pt x="238" y="426"/>
                    </a:lnTo>
                    <a:cubicBezTo>
                      <a:pt x="274" y="462"/>
                      <a:pt x="310" y="474"/>
                      <a:pt x="345" y="474"/>
                    </a:cubicBezTo>
                    <a:cubicBezTo>
                      <a:pt x="393" y="474"/>
                      <a:pt x="417" y="462"/>
                      <a:pt x="453" y="426"/>
                    </a:cubicBezTo>
                    <a:cubicBezTo>
                      <a:pt x="512" y="367"/>
                      <a:pt x="512" y="271"/>
                      <a:pt x="453" y="212"/>
                    </a:cubicBezTo>
                    <a:lnTo>
                      <a:pt x="286" y="45"/>
                    </a:lnTo>
                    <a:cubicBezTo>
                      <a:pt x="256" y="15"/>
                      <a:pt x="214" y="0"/>
                      <a:pt x="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490;p80">
                <a:extLst>
                  <a:ext uri="{FF2B5EF4-FFF2-40B4-BE49-F238E27FC236}">
                    <a16:creationId xmlns:a16="http://schemas.microsoft.com/office/drawing/2014/main" id="{D2C70BCD-A863-EADF-8314-502A05C666FE}"/>
                  </a:ext>
                </a:extLst>
              </p:cNvPr>
              <p:cNvSpPr/>
              <p:nvPr/>
            </p:nvSpPr>
            <p:spPr>
              <a:xfrm>
                <a:off x="2541544" y="1745216"/>
                <a:ext cx="15565" cy="15087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4" extrusionOk="0">
                    <a:moveTo>
                      <a:pt x="171" y="0"/>
                    </a:moveTo>
                    <a:cubicBezTo>
                      <a:pt x="131" y="0"/>
                      <a:pt x="89" y="15"/>
                      <a:pt x="60" y="45"/>
                    </a:cubicBezTo>
                    <a:cubicBezTo>
                      <a:pt x="0" y="105"/>
                      <a:pt x="0" y="212"/>
                      <a:pt x="60" y="259"/>
                    </a:cubicBezTo>
                    <a:lnTo>
                      <a:pt x="226" y="426"/>
                    </a:lnTo>
                    <a:cubicBezTo>
                      <a:pt x="250" y="462"/>
                      <a:pt x="298" y="474"/>
                      <a:pt x="334" y="474"/>
                    </a:cubicBezTo>
                    <a:cubicBezTo>
                      <a:pt x="369" y="474"/>
                      <a:pt x="405" y="462"/>
                      <a:pt x="429" y="426"/>
                    </a:cubicBezTo>
                    <a:cubicBezTo>
                      <a:pt x="488" y="367"/>
                      <a:pt x="488" y="259"/>
                      <a:pt x="429" y="212"/>
                    </a:cubicBezTo>
                    <a:lnTo>
                      <a:pt x="274" y="45"/>
                    </a:lnTo>
                    <a:cubicBezTo>
                      <a:pt x="250" y="15"/>
                      <a:pt x="212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491;p80">
                <a:extLst>
                  <a:ext uri="{FF2B5EF4-FFF2-40B4-BE49-F238E27FC236}">
                    <a16:creationId xmlns:a16="http://schemas.microsoft.com/office/drawing/2014/main" id="{279B7EB0-1C0B-FE2D-8CEC-DBFC3B3BAE3E}"/>
                  </a:ext>
                </a:extLst>
              </p:cNvPr>
              <p:cNvSpPr/>
              <p:nvPr/>
            </p:nvSpPr>
            <p:spPr>
              <a:xfrm>
                <a:off x="2541544" y="1587944"/>
                <a:ext cx="16329" cy="15087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4" extrusionOk="0">
                    <a:moveTo>
                      <a:pt x="340" y="0"/>
                    </a:moveTo>
                    <a:cubicBezTo>
                      <a:pt x="298" y="0"/>
                      <a:pt x="256" y="15"/>
                      <a:pt x="226" y="45"/>
                    </a:cubicBezTo>
                    <a:lnTo>
                      <a:pt x="60" y="212"/>
                    </a:lnTo>
                    <a:cubicBezTo>
                      <a:pt x="0" y="271"/>
                      <a:pt x="0" y="367"/>
                      <a:pt x="60" y="426"/>
                    </a:cubicBezTo>
                    <a:cubicBezTo>
                      <a:pt x="95" y="462"/>
                      <a:pt x="131" y="474"/>
                      <a:pt x="167" y="474"/>
                    </a:cubicBezTo>
                    <a:cubicBezTo>
                      <a:pt x="215" y="474"/>
                      <a:pt x="250" y="462"/>
                      <a:pt x="286" y="426"/>
                    </a:cubicBezTo>
                    <a:lnTo>
                      <a:pt x="453" y="271"/>
                    </a:lnTo>
                    <a:cubicBezTo>
                      <a:pt x="512" y="212"/>
                      <a:pt x="512" y="105"/>
                      <a:pt x="453" y="45"/>
                    </a:cubicBezTo>
                    <a:cubicBezTo>
                      <a:pt x="423" y="15"/>
                      <a:pt x="381" y="0"/>
                      <a:pt x="3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492;p80">
                <a:extLst>
                  <a:ext uri="{FF2B5EF4-FFF2-40B4-BE49-F238E27FC236}">
                    <a16:creationId xmlns:a16="http://schemas.microsoft.com/office/drawing/2014/main" id="{65CFB465-CA4C-B4A8-47DA-3265132993F7}"/>
                  </a:ext>
                </a:extLst>
              </p:cNvPr>
              <p:cNvSpPr/>
              <p:nvPr/>
            </p:nvSpPr>
            <p:spPr>
              <a:xfrm>
                <a:off x="2384654" y="1744452"/>
                <a:ext cx="15947" cy="1546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6" extrusionOk="0">
                    <a:moveTo>
                      <a:pt x="327" y="1"/>
                    </a:moveTo>
                    <a:cubicBezTo>
                      <a:pt x="286" y="1"/>
                      <a:pt x="244" y="16"/>
                      <a:pt x="214" y="45"/>
                    </a:cubicBezTo>
                    <a:lnTo>
                      <a:pt x="48" y="212"/>
                    </a:lnTo>
                    <a:cubicBezTo>
                      <a:pt x="0" y="272"/>
                      <a:pt x="0" y="379"/>
                      <a:pt x="60" y="438"/>
                    </a:cubicBezTo>
                    <a:cubicBezTo>
                      <a:pt x="95" y="462"/>
                      <a:pt x="143" y="486"/>
                      <a:pt x="167" y="486"/>
                    </a:cubicBezTo>
                    <a:cubicBezTo>
                      <a:pt x="202" y="486"/>
                      <a:pt x="238" y="462"/>
                      <a:pt x="274" y="438"/>
                    </a:cubicBezTo>
                    <a:lnTo>
                      <a:pt x="441" y="272"/>
                    </a:lnTo>
                    <a:cubicBezTo>
                      <a:pt x="500" y="212"/>
                      <a:pt x="500" y="105"/>
                      <a:pt x="441" y="45"/>
                    </a:cubicBezTo>
                    <a:cubicBezTo>
                      <a:pt x="411" y="16"/>
                      <a:pt x="369" y="1"/>
                      <a:pt x="3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493;p80">
                <a:extLst>
                  <a:ext uri="{FF2B5EF4-FFF2-40B4-BE49-F238E27FC236}">
                    <a16:creationId xmlns:a16="http://schemas.microsoft.com/office/drawing/2014/main" id="{7E360772-8343-7A84-67A8-0658147F6CF0}"/>
                  </a:ext>
                </a:extLst>
              </p:cNvPr>
              <p:cNvSpPr/>
              <p:nvPr/>
            </p:nvSpPr>
            <p:spPr>
              <a:xfrm>
                <a:off x="2360018" y="1624548"/>
                <a:ext cx="18207" cy="1260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96" extrusionOk="0">
                    <a:moveTo>
                      <a:pt x="179" y="0"/>
                    </a:moveTo>
                    <a:cubicBezTo>
                      <a:pt x="125" y="0"/>
                      <a:pt x="71" y="33"/>
                      <a:pt x="36" y="86"/>
                    </a:cubicBezTo>
                    <a:cubicBezTo>
                      <a:pt x="0" y="157"/>
                      <a:pt x="36" y="252"/>
                      <a:pt x="107" y="288"/>
                    </a:cubicBezTo>
                    <a:lnTo>
                      <a:pt x="322" y="383"/>
                    </a:lnTo>
                    <a:cubicBezTo>
                      <a:pt x="333" y="395"/>
                      <a:pt x="357" y="395"/>
                      <a:pt x="381" y="395"/>
                    </a:cubicBezTo>
                    <a:cubicBezTo>
                      <a:pt x="429" y="395"/>
                      <a:pt x="500" y="371"/>
                      <a:pt x="524" y="312"/>
                    </a:cubicBezTo>
                    <a:cubicBezTo>
                      <a:pt x="572" y="217"/>
                      <a:pt x="524" y="133"/>
                      <a:pt x="453" y="98"/>
                    </a:cubicBezTo>
                    <a:lnTo>
                      <a:pt x="238" y="14"/>
                    </a:lnTo>
                    <a:cubicBezTo>
                      <a:pt x="219" y="5"/>
                      <a:pt x="199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494;p80">
                <a:extLst>
                  <a:ext uri="{FF2B5EF4-FFF2-40B4-BE49-F238E27FC236}">
                    <a16:creationId xmlns:a16="http://schemas.microsoft.com/office/drawing/2014/main" id="{D91F81D7-6461-2292-B212-A4B50F33CA77}"/>
                  </a:ext>
                </a:extLst>
              </p:cNvPr>
              <p:cNvSpPr/>
              <p:nvPr/>
            </p:nvSpPr>
            <p:spPr>
              <a:xfrm>
                <a:off x="2564271" y="1711126"/>
                <a:ext cx="17475" cy="12796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02" extrusionOk="0">
                    <a:moveTo>
                      <a:pt x="184" y="0"/>
                    </a:moveTo>
                    <a:cubicBezTo>
                      <a:pt x="125" y="0"/>
                      <a:pt x="63" y="29"/>
                      <a:pt x="36" y="92"/>
                    </a:cubicBezTo>
                    <a:cubicBezTo>
                      <a:pt x="1" y="164"/>
                      <a:pt x="36" y="247"/>
                      <a:pt x="108" y="295"/>
                    </a:cubicBezTo>
                    <a:lnTo>
                      <a:pt x="310" y="390"/>
                    </a:lnTo>
                    <a:cubicBezTo>
                      <a:pt x="334" y="402"/>
                      <a:pt x="358" y="402"/>
                      <a:pt x="370" y="402"/>
                    </a:cubicBezTo>
                    <a:cubicBezTo>
                      <a:pt x="429" y="402"/>
                      <a:pt x="489" y="366"/>
                      <a:pt x="524" y="307"/>
                    </a:cubicBezTo>
                    <a:cubicBezTo>
                      <a:pt x="548" y="235"/>
                      <a:pt x="524" y="140"/>
                      <a:pt x="453" y="104"/>
                    </a:cubicBezTo>
                    <a:lnTo>
                      <a:pt x="239" y="9"/>
                    </a:lnTo>
                    <a:cubicBezTo>
                      <a:pt x="221" y="3"/>
                      <a:pt x="203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495;p80">
                <a:extLst>
                  <a:ext uri="{FF2B5EF4-FFF2-40B4-BE49-F238E27FC236}">
                    <a16:creationId xmlns:a16="http://schemas.microsoft.com/office/drawing/2014/main" id="{95BACC6A-7E4A-4FBB-5E9D-3FE9E87C3702}"/>
                  </a:ext>
                </a:extLst>
              </p:cNvPr>
              <p:cNvSpPr/>
              <p:nvPr/>
            </p:nvSpPr>
            <p:spPr>
              <a:xfrm>
                <a:off x="2507805" y="1563912"/>
                <a:ext cx="14069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442" h="515" extrusionOk="0">
                    <a:moveTo>
                      <a:pt x="273" y="0"/>
                    </a:moveTo>
                    <a:cubicBezTo>
                      <a:pt x="215" y="0"/>
                      <a:pt x="154" y="33"/>
                      <a:pt x="120" y="86"/>
                    </a:cubicBezTo>
                    <a:lnTo>
                      <a:pt x="36" y="288"/>
                    </a:lnTo>
                    <a:cubicBezTo>
                      <a:pt x="1" y="371"/>
                      <a:pt x="36" y="455"/>
                      <a:pt x="108" y="502"/>
                    </a:cubicBezTo>
                    <a:cubicBezTo>
                      <a:pt x="120" y="514"/>
                      <a:pt x="155" y="514"/>
                      <a:pt x="167" y="514"/>
                    </a:cubicBezTo>
                    <a:cubicBezTo>
                      <a:pt x="227" y="514"/>
                      <a:pt x="286" y="490"/>
                      <a:pt x="322" y="431"/>
                    </a:cubicBezTo>
                    <a:lnTo>
                      <a:pt x="405" y="217"/>
                    </a:lnTo>
                    <a:cubicBezTo>
                      <a:pt x="441" y="145"/>
                      <a:pt x="405" y="50"/>
                      <a:pt x="334" y="14"/>
                    </a:cubicBezTo>
                    <a:cubicBezTo>
                      <a:pt x="315" y="5"/>
                      <a:pt x="294" y="0"/>
                      <a:pt x="2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496;p80">
                <a:extLst>
                  <a:ext uri="{FF2B5EF4-FFF2-40B4-BE49-F238E27FC236}">
                    <a16:creationId xmlns:a16="http://schemas.microsoft.com/office/drawing/2014/main" id="{3CB43E0B-9E0B-E013-7720-3D06427B26D0}"/>
                  </a:ext>
                </a:extLst>
              </p:cNvPr>
              <p:cNvSpPr/>
              <p:nvPr/>
            </p:nvSpPr>
            <p:spPr>
              <a:xfrm>
                <a:off x="2420654" y="1767974"/>
                <a:ext cx="14419" cy="1658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21" extrusionOk="0">
                    <a:moveTo>
                      <a:pt x="290" y="0"/>
                    </a:moveTo>
                    <a:cubicBezTo>
                      <a:pt x="231" y="0"/>
                      <a:pt x="170" y="29"/>
                      <a:pt x="143" y="92"/>
                    </a:cubicBezTo>
                    <a:lnTo>
                      <a:pt x="48" y="295"/>
                    </a:lnTo>
                    <a:cubicBezTo>
                      <a:pt x="0" y="366"/>
                      <a:pt x="48" y="473"/>
                      <a:pt x="119" y="509"/>
                    </a:cubicBezTo>
                    <a:cubicBezTo>
                      <a:pt x="143" y="521"/>
                      <a:pt x="167" y="521"/>
                      <a:pt x="179" y="521"/>
                    </a:cubicBezTo>
                    <a:cubicBezTo>
                      <a:pt x="238" y="521"/>
                      <a:pt x="298" y="485"/>
                      <a:pt x="333" y="426"/>
                    </a:cubicBezTo>
                    <a:lnTo>
                      <a:pt x="417" y="223"/>
                    </a:lnTo>
                    <a:cubicBezTo>
                      <a:pt x="453" y="152"/>
                      <a:pt x="417" y="56"/>
                      <a:pt x="345" y="9"/>
                    </a:cubicBezTo>
                    <a:cubicBezTo>
                      <a:pt x="328" y="3"/>
                      <a:pt x="309" y="0"/>
                      <a:pt x="2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497;p80">
                <a:extLst>
                  <a:ext uri="{FF2B5EF4-FFF2-40B4-BE49-F238E27FC236}">
                    <a16:creationId xmlns:a16="http://schemas.microsoft.com/office/drawing/2014/main" id="{E2ED9A7C-C1FF-CD88-D5F3-1658D656E9C1}"/>
                  </a:ext>
                </a:extLst>
              </p:cNvPr>
              <p:cNvSpPr/>
              <p:nvPr/>
            </p:nvSpPr>
            <p:spPr>
              <a:xfrm>
                <a:off x="2422532" y="1562448"/>
                <a:ext cx="14451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37" extrusionOk="0">
                    <a:moveTo>
                      <a:pt x="184" y="0"/>
                    </a:moveTo>
                    <a:cubicBezTo>
                      <a:pt x="164" y="0"/>
                      <a:pt x="142" y="4"/>
                      <a:pt x="120" y="13"/>
                    </a:cubicBezTo>
                    <a:cubicBezTo>
                      <a:pt x="48" y="36"/>
                      <a:pt x="1" y="132"/>
                      <a:pt x="36" y="215"/>
                    </a:cubicBezTo>
                    <a:lnTo>
                      <a:pt x="120" y="429"/>
                    </a:lnTo>
                    <a:cubicBezTo>
                      <a:pt x="155" y="501"/>
                      <a:pt x="215" y="536"/>
                      <a:pt x="274" y="536"/>
                    </a:cubicBezTo>
                    <a:cubicBezTo>
                      <a:pt x="286" y="536"/>
                      <a:pt x="322" y="536"/>
                      <a:pt x="334" y="513"/>
                    </a:cubicBezTo>
                    <a:cubicBezTo>
                      <a:pt x="405" y="489"/>
                      <a:pt x="453" y="394"/>
                      <a:pt x="417" y="310"/>
                    </a:cubicBezTo>
                    <a:lnTo>
                      <a:pt x="334" y="96"/>
                    </a:lnTo>
                    <a:cubicBezTo>
                      <a:pt x="307" y="41"/>
                      <a:pt x="251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498;p80">
                <a:extLst>
                  <a:ext uri="{FF2B5EF4-FFF2-40B4-BE49-F238E27FC236}">
                    <a16:creationId xmlns:a16="http://schemas.microsoft.com/office/drawing/2014/main" id="{C4562F39-DD60-20E1-E259-07E1B4FA4184}"/>
                  </a:ext>
                </a:extLst>
              </p:cNvPr>
              <p:cNvSpPr/>
              <p:nvPr/>
            </p:nvSpPr>
            <p:spPr>
              <a:xfrm>
                <a:off x="2505545" y="1768770"/>
                <a:ext cx="14037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520" extrusionOk="0">
                    <a:moveTo>
                      <a:pt x="195" y="0"/>
                    </a:moveTo>
                    <a:cubicBezTo>
                      <a:pt x="171" y="0"/>
                      <a:pt x="146" y="6"/>
                      <a:pt x="119" y="20"/>
                    </a:cubicBezTo>
                    <a:cubicBezTo>
                      <a:pt x="48" y="43"/>
                      <a:pt x="0" y="139"/>
                      <a:pt x="24" y="222"/>
                    </a:cubicBezTo>
                    <a:lnTo>
                      <a:pt x="119" y="436"/>
                    </a:lnTo>
                    <a:cubicBezTo>
                      <a:pt x="155" y="496"/>
                      <a:pt x="214" y="520"/>
                      <a:pt x="274" y="520"/>
                    </a:cubicBezTo>
                    <a:cubicBezTo>
                      <a:pt x="286" y="520"/>
                      <a:pt x="310" y="520"/>
                      <a:pt x="322" y="508"/>
                    </a:cubicBezTo>
                    <a:cubicBezTo>
                      <a:pt x="405" y="472"/>
                      <a:pt x="441" y="389"/>
                      <a:pt x="417" y="293"/>
                    </a:cubicBezTo>
                    <a:lnTo>
                      <a:pt x="322" y="91"/>
                    </a:lnTo>
                    <a:cubicBezTo>
                      <a:pt x="304" y="39"/>
                      <a:pt x="256" y="0"/>
                      <a:pt x="1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499;p80">
                <a:extLst>
                  <a:ext uri="{FF2B5EF4-FFF2-40B4-BE49-F238E27FC236}">
                    <a16:creationId xmlns:a16="http://schemas.microsoft.com/office/drawing/2014/main" id="{E046FA6D-5FA5-565F-BC63-985C090F8D88}"/>
                  </a:ext>
                </a:extLst>
              </p:cNvPr>
              <p:cNvSpPr/>
              <p:nvPr/>
            </p:nvSpPr>
            <p:spPr>
              <a:xfrm>
                <a:off x="2565417" y="1625885"/>
                <a:ext cx="17825" cy="13146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13" extrusionOk="0">
                    <a:moveTo>
                      <a:pt x="378" y="1"/>
                    </a:moveTo>
                    <a:cubicBezTo>
                      <a:pt x="360" y="1"/>
                      <a:pt x="341" y="3"/>
                      <a:pt x="322" y="8"/>
                    </a:cubicBezTo>
                    <a:lnTo>
                      <a:pt x="119" y="103"/>
                    </a:lnTo>
                    <a:cubicBezTo>
                      <a:pt x="36" y="127"/>
                      <a:pt x="0" y="222"/>
                      <a:pt x="24" y="306"/>
                    </a:cubicBezTo>
                    <a:cubicBezTo>
                      <a:pt x="60" y="365"/>
                      <a:pt x="96" y="413"/>
                      <a:pt x="179" y="413"/>
                    </a:cubicBezTo>
                    <a:cubicBezTo>
                      <a:pt x="191" y="413"/>
                      <a:pt x="215" y="413"/>
                      <a:pt x="227" y="401"/>
                    </a:cubicBezTo>
                    <a:lnTo>
                      <a:pt x="441" y="306"/>
                    </a:lnTo>
                    <a:cubicBezTo>
                      <a:pt x="512" y="282"/>
                      <a:pt x="560" y="187"/>
                      <a:pt x="524" y="103"/>
                    </a:cubicBezTo>
                    <a:cubicBezTo>
                      <a:pt x="505" y="37"/>
                      <a:pt x="449" y="1"/>
                      <a:pt x="37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500;p80">
                <a:extLst>
                  <a:ext uri="{FF2B5EF4-FFF2-40B4-BE49-F238E27FC236}">
                    <a16:creationId xmlns:a16="http://schemas.microsoft.com/office/drawing/2014/main" id="{9BD36D68-153A-79A8-2D11-476243CF0C37}"/>
                  </a:ext>
                </a:extLst>
              </p:cNvPr>
              <p:cNvSpPr/>
              <p:nvPr/>
            </p:nvSpPr>
            <p:spPr>
              <a:xfrm>
                <a:off x="2359254" y="1709312"/>
                <a:ext cx="17825" cy="1273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00" extrusionOk="0">
                    <a:moveTo>
                      <a:pt x="372" y="0"/>
                    </a:moveTo>
                    <a:cubicBezTo>
                      <a:pt x="356" y="0"/>
                      <a:pt x="339" y="2"/>
                      <a:pt x="322" y="6"/>
                    </a:cubicBezTo>
                    <a:lnTo>
                      <a:pt x="119" y="102"/>
                    </a:lnTo>
                    <a:cubicBezTo>
                      <a:pt x="48" y="125"/>
                      <a:pt x="0" y="221"/>
                      <a:pt x="24" y="304"/>
                    </a:cubicBezTo>
                    <a:cubicBezTo>
                      <a:pt x="60" y="364"/>
                      <a:pt x="119" y="399"/>
                      <a:pt x="179" y="399"/>
                    </a:cubicBezTo>
                    <a:cubicBezTo>
                      <a:pt x="191" y="399"/>
                      <a:pt x="227" y="399"/>
                      <a:pt x="238" y="387"/>
                    </a:cubicBezTo>
                    <a:lnTo>
                      <a:pt x="441" y="292"/>
                    </a:lnTo>
                    <a:cubicBezTo>
                      <a:pt x="512" y="268"/>
                      <a:pt x="560" y="173"/>
                      <a:pt x="536" y="90"/>
                    </a:cubicBezTo>
                    <a:cubicBezTo>
                      <a:pt x="507" y="41"/>
                      <a:pt x="445" y="0"/>
                      <a:pt x="3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Téglalap 56">
              <a:extLst>
                <a:ext uri="{FF2B5EF4-FFF2-40B4-BE49-F238E27FC236}">
                  <a16:creationId xmlns:a16="http://schemas.microsoft.com/office/drawing/2014/main" id="{9B69B44A-83F5-DC0D-642D-0FA2A705EF92}"/>
                </a:ext>
              </a:extLst>
            </p:cNvPr>
            <p:cNvSpPr/>
            <p:nvPr/>
          </p:nvSpPr>
          <p:spPr>
            <a:xfrm>
              <a:off x="266040" y="5867394"/>
              <a:ext cx="599863" cy="383378"/>
            </a:xfrm>
            <a:prstGeom prst="rect">
              <a:avLst/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8" name="Google Shape;13413;p80">
            <a:extLst>
              <a:ext uri="{FF2B5EF4-FFF2-40B4-BE49-F238E27FC236}">
                <a16:creationId xmlns:a16="http://schemas.microsoft.com/office/drawing/2014/main" id="{78E5654F-FA99-A4D4-E561-81CD705644F5}"/>
              </a:ext>
            </a:extLst>
          </p:cNvPr>
          <p:cNvGrpSpPr/>
          <p:nvPr/>
        </p:nvGrpSpPr>
        <p:grpSpPr>
          <a:xfrm>
            <a:off x="581252" y="5340539"/>
            <a:ext cx="507318" cy="411861"/>
            <a:chOff x="6083810" y="1547297"/>
            <a:chExt cx="382819" cy="310788"/>
          </a:xfrm>
          <a:solidFill>
            <a:srgbClr val="144C2D"/>
          </a:solidFill>
        </p:grpSpPr>
        <p:sp>
          <p:nvSpPr>
            <p:cNvPr id="39" name="Google Shape;13414;p80">
              <a:extLst>
                <a:ext uri="{FF2B5EF4-FFF2-40B4-BE49-F238E27FC236}">
                  <a16:creationId xmlns:a16="http://schemas.microsoft.com/office/drawing/2014/main" id="{99AEAFA8-4DD4-D569-2D2B-E90DA6EC450A}"/>
                </a:ext>
              </a:extLst>
            </p:cNvPr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415;p80">
              <a:extLst>
                <a:ext uri="{FF2B5EF4-FFF2-40B4-BE49-F238E27FC236}">
                  <a16:creationId xmlns:a16="http://schemas.microsoft.com/office/drawing/2014/main" id="{37F51FA8-6761-418D-FD7D-69541914181B}"/>
                </a:ext>
              </a:extLst>
            </p:cNvPr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416;p80">
              <a:extLst>
                <a:ext uri="{FF2B5EF4-FFF2-40B4-BE49-F238E27FC236}">
                  <a16:creationId xmlns:a16="http://schemas.microsoft.com/office/drawing/2014/main" id="{9CC9AF4A-EFAD-DFBE-4921-C8D9C9B841C5}"/>
                </a:ext>
              </a:extLst>
            </p:cNvPr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417;p80">
              <a:extLst>
                <a:ext uri="{FF2B5EF4-FFF2-40B4-BE49-F238E27FC236}">
                  <a16:creationId xmlns:a16="http://schemas.microsoft.com/office/drawing/2014/main" id="{72FB6DEB-388B-5157-E22B-C4C84A65D41C}"/>
                </a:ext>
              </a:extLst>
            </p:cNvPr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418;p80">
              <a:extLst>
                <a:ext uri="{FF2B5EF4-FFF2-40B4-BE49-F238E27FC236}">
                  <a16:creationId xmlns:a16="http://schemas.microsoft.com/office/drawing/2014/main" id="{444692AE-044F-D0B3-2515-75FFD641AF0B}"/>
                </a:ext>
              </a:extLst>
            </p:cNvPr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419;p80">
              <a:extLst>
                <a:ext uri="{FF2B5EF4-FFF2-40B4-BE49-F238E27FC236}">
                  <a16:creationId xmlns:a16="http://schemas.microsoft.com/office/drawing/2014/main" id="{99F975AE-D03A-0F65-4AA6-47D75DE7CD11}"/>
                </a:ext>
              </a:extLst>
            </p:cNvPr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420;p80">
              <a:extLst>
                <a:ext uri="{FF2B5EF4-FFF2-40B4-BE49-F238E27FC236}">
                  <a16:creationId xmlns:a16="http://schemas.microsoft.com/office/drawing/2014/main" id="{9CC43701-57EE-AAE0-2957-23AFB1F60BB4}"/>
                </a:ext>
              </a:extLst>
            </p:cNvPr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421;p80">
              <a:extLst>
                <a:ext uri="{FF2B5EF4-FFF2-40B4-BE49-F238E27FC236}">
                  <a16:creationId xmlns:a16="http://schemas.microsoft.com/office/drawing/2014/main" id="{DF7C65A6-E730-E7A7-32A9-5180537F1BD3}"/>
                </a:ext>
              </a:extLst>
            </p:cNvPr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422;p80">
              <a:extLst>
                <a:ext uri="{FF2B5EF4-FFF2-40B4-BE49-F238E27FC236}">
                  <a16:creationId xmlns:a16="http://schemas.microsoft.com/office/drawing/2014/main" id="{676A2971-825D-ACA6-B773-F79A695FC1DA}"/>
                </a:ext>
              </a:extLst>
            </p:cNvPr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423;p80">
              <a:extLst>
                <a:ext uri="{FF2B5EF4-FFF2-40B4-BE49-F238E27FC236}">
                  <a16:creationId xmlns:a16="http://schemas.microsoft.com/office/drawing/2014/main" id="{08C7D8E4-900B-C2F0-3648-BF5024E78722}"/>
                </a:ext>
              </a:extLst>
            </p:cNvPr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424;p80">
              <a:extLst>
                <a:ext uri="{FF2B5EF4-FFF2-40B4-BE49-F238E27FC236}">
                  <a16:creationId xmlns:a16="http://schemas.microsoft.com/office/drawing/2014/main" id="{B57F69C5-1090-9452-A6CF-6061DB1650EB}"/>
                </a:ext>
              </a:extLst>
            </p:cNvPr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425;p80">
              <a:extLst>
                <a:ext uri="{FF2B5EF4-FFF2-40B4-BE49-F238E27FC236}">
                  <a16:creationId xmlns:a16="http://schemas.microsoft.com/office/drawing/2014/main" id="{26C9E667-69AF-66E1-695B-E011D5BFA5A4}"/>
                </a:ext>
              </a:extLst>
            </p:cNvPr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426;p80">
              <a:extLst>
                <a:ext uri="{FF2B5EF4-FFF2-40B4-BE49-F238E27FC236}">
                  <a16:creationId xmlns:a16="http://schemas.microsoft.com/office/drawing/2014/main" id="{95499EFC-28D0-2078-9432-8506909F6CF8}"/>
                </a:ext>
              </a:extLst>
            </p:cNvPr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427;p80">
              <a:extLst>
                <a:ext uri="{FF2B5EF4-FFF2-40B4-BE49-F238E27FC236}">
                  <a16:creationId xmlns:a16="http://schemas.microsoft.com/office/drawing/2014/main" id="{19104781-CB2E-1E7E-FA73-8FA702242B9D}"/>
                </a:ext>
              </a:extLst>
            </p:cNvPr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428;p80">
              <a:extLst>
                <a:ext uri="{FF2B5EF4-FFF2-40B4-BE49-F238E27FC236}">
                  <a16:creationId xmlns:a16="http://schemas.microsoft.com/office/drawing/2014/main" id="{55C895DB-0564-3D4C-D04A-135ECF12867C}"/>
                </a:ext>
              </a:extLst>
            </p:cNvPr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429;p80">
              <a:extLst>
                <a:ext uri="{FF2B5EF4-FFF2-40B4-BE49-F238E27FC236}">
                  <a16:creationId xmlns:a16="http://schemas.microsoft.com/office/drawing/2014/main" id="{BEF3DBC9-1EDB-C009-15D6-049C848DA34C}"/>
                </a:ext>
              </a:extLst>
            </p:cNvPr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430;p80">
              <a:extLst>
                <a:ext uri="{FF2B5EF4-FFF2-40B4-BE49-F238E27FC236}">
                  <a16:creationId xmlns:a16="http://schemas.microsoft.com/office/drawing/2014/main" id="{C38724DF-CE8C-1A9E-BE6B-9274FF496624}"/>
                </a:ext>
              </a:extLst>
            </p:cNvPr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431;p80">
              <a:extLst>
                <a:ext uri="{FF2B5EF4-FFF2-40B4-BE49-F238E27FC236}">
                  <a16:creationId xmlns:a16="http://schemas.microsoft.com/office/drawing/2014/main" id="{465EA736-DF32-C7E0-C3D4-E3BB22EFCA46}"/>
                </a:ext>
              </a:extLst>
            </p:cNvPr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artalom helye 2">
            <a:extLst>
              <a:ext uri="{FF2B5EF4-FFF2-40B4-BE49-F238E27FC236}">
                <a16:creationId xmlns:a16="http://schemas.microsoft.com/office/drawing/2014/main" id="{39A84E6C-6D6E-C569-4AAD-283528D54BC7}"/>
              </a:ext>
            </a:extLst>
          </p:cNvPr>
          <p:cNvSpPr txBox="1">
            <a:spLocks/>
          </p:cNvSpPr>
          <p:nvPr/>
        </p:nvSpPr>
        <p:spPr>
          <a:xfrm>
            <a:off x="1657524" y="4897121"/>
            <a:ext cx="2964528" cy="1612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Időtartam: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hónap</a:t>
            </a:r>
          </a:p>
          <a:p>
            <a:pPr marL="0" indent="0">
              <a:buClr>
                <a:srgbClr val="144C2D"/>
              </a:buClr>
              <a:buSzPct val="150000"/>
              <a:buNone/>
            </a:pPr>
            <a:endParaRPr lang="hu-HU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Nyíl: sávnyíl 59">
            <a:extLst>
              <a:ext uri="{FF2B5EF4-FFF2-40B4-BE49-F238E27FC236}">
                <a16:creationId xmlns:a16="http://schemas.microsoft.com/office/drawing/2014/main" id="{FF2D3D99-E87A-2BB3-559F-CCFF88AF0E29}"/>
              </a:ext>
            </a:extLst>
          </p:cNvPr>
          <p:cNvSpPr/>
          <p:nvPr/>
        </p:nvSpPr>
        <p:spPr>
          <a:xfrm>
            <a:off x="6294085" y="1815584"/>
            <a:ext cx="235974" cy="571191"/>
          </a:xfrm>
          <a:prstGeom prst="chevron">
            <a:avLst/>
          </a:prstGeom>
          <a:solidFill>
            <a:srgbClr val="D5D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61C62144-73D6-9736-3BD5-E07C067F7148}"/>
              </a:ext>
            </a:extLst>
          </p:cNvPr>
          <p:cNvCxnSpPr>
            <a:cxnSpLocks/>
          </p:cNvCxnSpPr>
          <p:nvPr/>
        </p:nvCxnSpPr>
        <p:spPr>
          <a:xfrm>
            <a:off x="6412072" y="2623031"/>
            <a:ext cx="0" cy="1947372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>
            <a:extLst>
              <a:ext uri="{FF2B5EF4-FFF2-40B4-BE49-F238E27FC236}">
                <a16:creationId xmlns:a16="http://schemas.microsoft.com/office/drawing/2014/main" id="{FAFF5E05-02C1-F1A5-46D7-7237D92B9A9E}"/>
              </a:ext>
            </a:extLst>
          </p:cNvPr>
          <p:cNvCxnSpPr>
            <a:cxnSpLocks/>
          </p:cNvCxnSpPr>
          <p:nvPr/>
        </p:nvCxnSpPr>
        <p:spPr>
          <a:xfrm>
            <a:off x="6575453" y="2815345"/>
            <a:ext cx="4027375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>
            <a:extLst>
              <a:ext uri="{FF2B5EF4-FFF2-40B4-BE49-F238E27FC236}">
                <a16:creationId xmlns:a16="http://schemas.microsoft.com/office/drawing/2014/main" id="{2A54B5B7-D744-1B08-5CA5-530228A9BF2B}"/>
              </a:ext>
            </a:extLst>
          </p:cNvPr>
          <p:cNvCxnSpPr>
            <a:cxnSpLocks/>
          </p:cNvCxnSpPr>
          <p:nvPr/>
        </p:nvCxnSpPr>
        <p:spPr>
          <a:xfrm>
            <a:off x="6727853" y="4570403"/>
            <a:ext cx="5341966" cy="0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174025F2-DCFF-25B8-8F7A-F1C65CDBF1D9}"/>
              </a:ext>
            </a:extLst>
          </p:cNvPr>
          <p:cNvCxnSpPr>
            <a:cxnSpLocks/>
          </p:cNvCxnSpPr>
          <p:nvPr/>
        </p:nvCxnSpPr>
        <p:spPr>
          <a:xfrm>
            <a:off x="3904699" y="4778714"/>
            <a:ext cx="0" cy="1947372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artalom helye 2">
            <a:extLst>
              <a:ext uri="{FF2B5EF4-FFF2-40B4-BE49-F238E27FC236}">
                <a16:creationId xmlns:a16="http://schemas.microsoft.com/office/drawing/2014/main" id="{0B6B29C6-D164-104A-ABFB-5F54563153BE}"/>
              </a:ext>
            </a:extLst>
          </p:cNvPr>
          <p:cNvSpPr txBox="1">
            <a:spLocks/>
          </p:cNvSpPr>
          <p:nvPr/>
        </p:nvSpPr>
        <p:spPr>
          <a:xfrm>
            <a:off x="4140488" y="4846638"/>
            <a:ext cx="7802384" cy="410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támogatott költségek:</a:t>
            </a: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0"/>
              </a:lnSpc>
              <a:spcBef>
                <a:spcPts val="2400"/>
              </a:spcBef>
              <a:buClr>
                <a:srgbClr val="144C2D"/>
              </a:buClr>
              <a:buSzPct val="150000"/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Tandíj 		  Utazás 	     Lakhatás</a:t>
            </a:r>
          </a:p>
        </p:txBody>
      </p:sp>
      <p:grpSp>
        <p:nvGrpSpPr>
          <p:cNvPr id="72" name="Google Shape;9931;p74">
            <a:extLst>
              <a:ext uri="{FF2B5EF4-FFF2-40B4-BE49-F238E27FC236}">
                <a16:creationId xmlns:a16="http://schemas.microsoft.com/office/drawing/2014/main" id="{261F10F6-33BF-9FD8-EF2B-8A3EE127A550}"/>
              </a:ext>
            </a:extLst>
          </p:cNvPr>
          <p:cNvGrpSpPr/>
          <p:nvPr/>
        </p:nvGrpSpPr>
        <p:grpSpPr>
          <a:xfrm>
            <a:off x="7202330" y="5583587"/>
            <a:ext cx="800990" cy="529218"/>
            <a:chOff x="5206262" y="4174817"/>
            <a:chExt cx="397763" cy="262804"/>
          </a:xfrm>
          <a:solidFill>
            <a:srgbClr val="144C2D"/>
          </a:solidFill>
        </p:grpSpPr>
        <p:sp>
          <p:nvSpPr>
            <p:cNvPr id="73" name="Google Shape;9932;p74">
              <a:extLst>
                <a:ext uri="{FF2B5EF4-FFF2-40B4-BE49-F238E27FC236}">
                  <a16:creationId xmlns:a16="http://schemas.microsoft.com/office/drawing/2014/main" id="{EF2D4E60-192B-2E75-4EFA-8E11CF901D47}"/>
                </a:ext>
              </a:extLst>
            </p:cNvPr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33;p74">
              <a:extLst>
                <a:ext uri="{FF2B5EF4-FFF2-40B4-BE49-F238E27FC236}">
                  <a16:creationId xmlns:a16="http://schemas.microsoft.com/office/drawing/2014/main" id="{6F003228-DDAD-BE87-D2DF-747C3FAB5A61}"/>
                </a:ext>
              </a:extLst>
            </p:cNvPr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34;p74">
              <a:extLst>
                <a:ext uri="{FF2B5EF4-FFF2-40B4-BE49-F238E27FC236}">
                  <a16:creationId xmlns:a16="http://schemas.microsoft.com/office/drawing/2014/main" id="{25EA5FBE-57AD-FB73-7671-42C930F1C36F}"/>
                </a:ext>
              </a:extLst>
            </p:cNvPr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35;p74">
              <a:extLst>
                <a:ext uri="{FF2B5EF4-FFF2-40B4-BE49-F238E27FC236}">
                  <a16:creationId xmlns:a16="http://schemas.microsoft.com/office/drawing/2014/main" id="{7FAE43CA-6516-1F40-43CD-0C3A15C8DD1A}"/>
                </a:ext>
              </a:extLst>
            </p:cNvPr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36;p74">
              <a:extLst>
                <a:ext uri="{FF2B5EF4-FFF2-40B4-BE49-F238E27FC236}">
                  <a16:creationId xmlns:a16="http://schemas.microsoft.com/office/drawing/2014/main" id="{DBB81047-185A-0F45-9073-B09C286ACAEC}"/>
                </a:ext>
              </a:extLst>
            </p:cNvPr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937;p74">
              <a:extLst>
                <a:ext uri="{FF2B5EF4-FFF2-40B4-BE49-F238E27FC236}">
                  <a16:creationId xmlns:a16="http://schemas.microsoft.com/office/drawing/2014/main" id="{B0593C09-AC6D-EF7A-518A-7962E5F5DCA8}"/>
                </a:ext>
              </a:extLst>
            </p:cNvPr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938;p74">
              <a:extLst>
                <a:ext uri="{FF2B5EF4-FFF2-40B4-BE49-F238E27FC236}">
                  <a16:creationId xmlns:a16="http://schemas.microsoft.com/office/drawing/2014/main" id="{F25D563A-9F82-CCEB-18DC-92F32699A511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9880;p74">
            <a:extLst>
              <a:ext uri="{FF2B5EF4-FFF2-40B4-BE49-F238E27FC236}">
                <a16:creationId xmlns:a16="http://schemas.microsoft.com/office/drawing/2014/main" id="{42B7E01F-24ED-ECC0-8BC6-1577FDDF0C61}"/>
              </a:ext>
            </a:extLst>
          </p:cNvPr>
          <p:cNvSpPr/>
          <p:nvPr/>
        </p:nvSpPr>
        <p:spPr>
          <a:xfrm>
            <a:off x="9484606" y="5534764"/>
            <a:ext cx="614872" cy="5669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144C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9828;p74">
            <a:extLst>
              <a:ext uri="{FF2B5EF4-FFF2-40B4-BE49-F238E27FC236}">
                <a16:creationId xmlns:a16="http://schemas.microsoft.com/office/drawing/2014/main" id="{091DCCA1-3593-4043-47D6-BD3F8A0F8A24}"/>
              </a:ext>
            </a:extLst>
          </p:cNvPr>
          <p:cNvGrpSpPr/>
          <p:nvPr/>
        </p:nvGrpSpPr>
        <p:grpSpPr>
          <a:xfrm>
            <a:off x="5242225" y="5651200"/>
            <a:ext cx="660043" cy="461102"/>
            <a:chOff x="6849393" y="3733994"/>
            <a:chExt cx="355053" cy="248038"/>
          </a:xfrm>
          <a:solidFill>
            <a:srgbClr val="144C2D"/>
          </a:solidFill>
        </p:grpSpPr>
        <p:sp>
          <p:nvSpPr>
            <p:cNvPr id="83" name="Google Shape;9829;p74">
              <a:extLst>
                <a:ext uri="{FF2B5EF4-FFF2-40B4-BE49-F238E27FC236}">
                  <a16:creationId xmlns:a16="http://schemas.microsoft.com/office/drawing/2014/main" id="{B19E1759-5888-C708-5570-BD8CC25B2638}"/>
                </a:ext>
              </a:extLst>
            </p:cNvPr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830;p74">
              <a:extLst>
                <a:ext uri="{FF2B5EF4-FFF2-40B4-BE49-F238E27FC236}">
                  <a16:creationId xmlns:a16="http://schemas.microsoft.com/office/drawing/2014/main" id="{32616842-60B4-824B-DA3E-4B7477975176}"/>
                </a:ext>
              </a:extLst>
            </p:cNvPr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831;p74">
              <a:extLst>
                <a:ext uri="{FF2B5EF4-FFF2-40B4-BE49-F238E27FC236}">
                  <a16:creationId xmlns:a16="http://schemas.microsoft.com/office/drawing/2014/main" id="{C8A14003-1E84-7AF3-45E9-C0B6C49634AB}"/>
                </a:ext>
              </a:extLst>
            </p:cNvPr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832;p74">
              <a:extLst>
                <a:ext uri="{FF2B5EF4-FFF2-40B4-BE49-F238E27FC236}">
                  <a16:creationId xmlns:a16="http://schemas.microsoft.com/office/drawing/2014/main" id="{5449FB3E-1EB6-0D78-F0FC-20A2B79CA631}"/>
                </a:ext>
              </a:extLst>
            </p:cNvPr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9621;p74">
            <a:extLst>
              <a:ext uri="{FF2B5EF4-FFF2-40B4-BE49-F238E27FC236}">
                <a16:creationId xmlns:a16="http://schemas.microsoft.com/office/drawing/2014/main" id="{A787F05A-E489-1EEB-4CDF-491F3B3FCD1F}"/>
              </a:ext>
            </a:extLst>
          </p:cNvPr>
          <p:cNvGrpSpPr/>
          <p:nvPr/>
        </p:nvGrpSpPr>
        <p:grpSpPr>
          <a:xfrm>
            <a:off x="10959954" y="2325947"/>
            <a:ext cx="982918" cy="967379"/>
            <a:chOff x="4687894" y="2289713"/>
            <a:chExt cx="359594" cy="353909"/>
          </a:xfrm>
          <a:solidFill>
            <a:srgbClr val="144C2D"/>
          </a:solidFill>
        </p:grpSpPr>
        <p:sp>
          <p:nvSpPr>
            <p:cNvPr id="89" name="Google Shape;9622;p74">
              <a:extLst>
                <a:ext uri="{FF2B5EF4-FFF2-40B4-BE49-F238E27FC236}">
                  <a16:creationId xmlns:a16="http://schemas.microsoft.com/office/drawing/2014/main" id="{BE78360E-C825-6B8E-5315-5529DB0DE7A8}"/>
                </a:ext>
              </a:extLst>
            </p:cNvPr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23;p74">
              <a:extLst>
                <a:ext uri="{FF2B5EF4-FFF2-40B4-BE49-F238E27FC236}">
                  <a16:creationId xmlns:a16="http://schemas.microsoft.com/office/drawing/2014/main" id="{97C84C1E-C3AA-4014-90CD-05610765FF9E}"/>
                </a:ext>
              </a:extLst>
            </p:cNvPr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868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A204A9-2440-0989-FC44-EE8707039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211" y="1643688"/>
            <a:ext cx="10980174" cy="5214311"/>
          </a:xfrm>
        </p:spPr>
        <p:txBody>
          <a:bodyPr vert="horz" lIns="91440" tIns="45720" rIns="91440" bIns="45720" numCol="2" rtlCol="0">
            <a:noAutofit/>
          </a:bodyPr>
          <a:lstStyle/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Külföldi tapasztalat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Idegennyelv-tudás fejlesztése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Szociális és szakmai</a:t>
            </a:r>
            <a:b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készségek fejlesztése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endParaRPr lang="hu-HU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Önállóság, magabiztosság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emberi/szakmai kapcsolatok</a:t>
            </a:r>
          </a:p>
          <a:p>
            <a:pPr marL="756000" inden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None/>
            </a:pPr>
            <a:r>
              <a:rPr lang="hu-HU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Előny a munkaerőpiacon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203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vegyek részt?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DF05A-5913-B875-612C-E9423DFFE534}"/>
              </a:ext>
            </a:extLst>
          </p:cNvPr>
          <p:cNvSpPr txBox="1">
            <a:spLocks/>
          </p:cNvSpPr>
          <p:nvPr/>
        </p:nvSpPr>
        <p:spPr>
          <a:xfrm>
            <a:off x="6121650" y="1453415"/>
            <a:ext cx="5556288" cy="410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44C2D"/>
              </a:buClr>
              <a:buSzPct val="150000"/>
              <a:buFont typeface="Arial" panose="020B0604020202020204" pitchFamily="34" charset="0"/>
              <a:buChar char="›"/>
            </a:pPr>
            <a:endParaRPr lang="hu-HU" sz="20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FF9E7877-B4BE-394F-D793-B75706AD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10" y="5958348"/>
            <a:ext cx="2156572" cy="742869"/>
          </a:xfrm>
          <a:prstGeom prst="rect">
            <a:avLst/>
          </a:prstGeom>
        </p:spPr>
      </p:pic>
      <p:pic>
        <p:nvPicPr>
          <p:cNvPr id="8" name="Kép 7" descr="A képen Grafika, szimbólum, embléma, kör látható&#10;&#10;Automatikusan generált leírás">
            <a:extLst>
              <a:ext uri="{FF2B5EF4-FFF2-40B4-BE49-F238E27FC236}">
                <a16:creationId xmlns:a16="http://schemas.microsoft.com/office/drawing/2014/main" id="{D135356B-7F62-AE43-DF8B-5A2348539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42" y="1353770"/>
            <a:ext cx="1070572" cy="1070572"/>
          </a:xfrm>
          <a:prstGeom prst="rect">
            <a:avLst/>
          </a:prstGeom>
        </p:spPr>
      </p:pic>
      <p:grpSp>
        <p:nvGrpSpPr>
          <p:cNvPr id="10" name="Google Shape;10262;p75">
            <a:extLst>
              <a:ext uri="{FF2B5EF4-FFF2-40B4-BE49-F238E27FC236}">
                <a16:creationId xmlns:a16="http://schemas.microsoft.com/office/drawing/2014/main" id="{04EA91AB-9FD8-7DFA-EA69-9DAB10034CB7}"/>
              </a:ext>
            </a:extLst>
          </p:cNvPr>
          <p:cNvGrpSpPr/>
          <p:nvPr/>
        </p:nvGrpSpPr>
        <p:grpSpPr>
          <a:xfrm>
            <a:off x="654239" y="2754798"/>
            <a:ext cx="685475" cy="683950"/>
            <a:chOff x="1745217" y="1515471"/>
            <a:chExt cx="343269" cy="342505"/>
          </a:xfrm>
          <a:solidFill>
            <a:srgbClr val="144C2D"/>
          </a:solidFill>
        </p:grpSpPr>
        <p:sp>
          <p:nvSpPr>
            <p:cNvPr id="11" name="Google Shape;10263;p75">
              <a:extLst>
                <a:ext uri="{FF2B5EF4-FFF2-40B4-BE49-F238E27FC236}">
                  <a16:creationId xmlns:a16="http://schemas.microsoft.com/office/drawing/2014/main" id="{A1E69286-1485-BFE3-37BF-14EC7492FB37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264;p75">
              <a:extLst>
                <a:ext uri="{FF2B5EF4-FFF2-40B4-BE49-F238E27FC236}">
                  <a16:creationId xmlns:a16="http://schemas.microsoft.com/office/drawing/2014/main" id="{FB81E828-CAAC-D59A-9E67-73628E66A471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265;p75">
              <a:extLst>
                <a:ext uri="{FF2B5EF4-FFF2-40B4-BE49-F238E27FC236}">
                  <a16:creationId xmlns:a16="http://schemas.microsoft.com/office/drawing/2014/main" id="{C3B7B215-5A00-FFED-BA12-5F750545C2F9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266;p75">
              <a:extLst>
                <a:ext uri="{FF2B5EF4-FFF2-40B4-BE49-F238E27FC236}">
                  <a16:creationId xmlns:a16="http://schemas.microsoft.com/office/drawing/2014/main" id="{0E4BE0D2-10EC-6A99-BE68-8322116338D8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9841;p74">
            <a:extLst>
              <a:ext uri="{FF2B5EF4-FFF2-40B4-BE49-F238E27FC236}">
                <a16:creationId xmlns:a16="http://schemas.microsoft.com/office/drawing/2014/main" id="{A5F4AC44-F384-16D9-E02D-14E61D9E576B}"/>
              </a:ext>
            </a:extLst>
          </p:cNvPr>
          <p:cNvGrpSpPr/>
          <p:nvPr/>
        </p:nvGrpSpPr>
        <p:grpSpPr>
          <a:xfrm>
            <a:off x="5957257" y="1489527"/>
            <a:ext cx="755510" cy="750077"/>
            <a:chOff x="1408777" y="3680964"/>
            <a:chExt cx="357720" cy="355148"/>
          </a:xfrm>
          <a:solidFill>
            <a:srgbClr val="144C2D"/>
          </a:solidFill>
        </p:grpSpPr>
        <p:sp>
          <p:nvSpPr>
            <p:cNvPr id="16" name="Google Shape;9842;p74">
              <a:extLst>
                <a:ext uri="{FF2B5EF4-FFF2-40B4-BE49-F238E27FC236}">
                  <a16:creationId xmlns:a16="http://schemas.microsoft.com/office/drawing/2014/main" id="{93E84F45-3AF5-795A-950F-084910A8AD1F}"/>
                </a:ext>
              </a:extLst>
            </p:cNvPr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43;p74">
              <a:extLst>
                <a:ext uri="{FF2B5EF4-FFF2-40B4-BE49-F238E27FC236}">
                  <a16:creationId xmlns:a16="http://schemas.microsoft.com/office/drawing/2014/main" id="{E00CE8D6-D3B7-BE53-745C-77D806ED8C2D}"/>
                </a:ext>
              </a:extLst>
            </p:cNvPr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44;p74">
              <a:extLst>
                <a:ext uri="{FF2B5EF4-FFF2-40B4-BE49-F238E27FC236}">
                  <a16:creationId xmlns:a16="http://schemas.microsoft.com/office/drawing/2014/main" id="{C3A27A5C-5E64-5FF9-8664-18CF36D44233}"/>
                </a:ext>
              </a:extLst>
            </p:cNvPr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45;p74">
              <a:extLst>
                <a:ext uri="{FF2B5EF4-FFF2-40B4-BE49-F238E27FC236}">
                  <a16:creationId xmlns:a16="http://schemas.microsoft.com/office/drawing/2014/main" id="{051E9EA7-FEBE-8EA6-1FE4-56ED3CF48C93}"/>
                </a:ext>
              </a:extLst>
            </p:cNvPr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46;p74">
              <a:extLst>
                <a:ext uri="{FF2B5EF4-FFF2-40B4-BE49-F238E27FC236}">
                  <a16:creationId xmlns:a16="http://schemas.microsoft.com/office/drawing/2014/main" id="{313A601E-8693-48E4-A085-EDD9541CEFC4}"/>
                </a:ext>
              </a:extLst>
            </p:cNvPr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0556;p76">
            <a:extLst>
              <a:ext uri="{FF2B5EF4-FFF2-40B4-BE49-F238E27FC236}">
                <a16:creationId xmlns:a16="http://schemas.microsoft.com/office/drawing/2014/main" id="{BE3E5EB0-334A-B589-F77E-782C89074A26}"/>
              </a:ext>
            </a:extLst>
          </p:cNvPr>
          <p:cNvGrpSpPr/>
          <p:nvPr/>
        </p:nvGrpSpPr>
        <p:grpSpPr>
          <a:xfrm>
            <a:off x="554287" y="3873827"/>
            <a:ext cx="842124" cy="842966"/>
            <a:chOff x="3094217" y="1976585"/>
            <a:chExt cx="350198" cy="350548"/>
          </a:xfrm>
          <a:solidFill>
            <a:srgbClr val="144C2D"/>
          </a:solidFill>
        </p:grpSpPr>
        <p:sp>
          <p:nvSpPr>
            <p:cNvPr id="22" name="Google Shape;10557;p76">
              <a:extLst>
                <a:ext uri="{FF2B5EF4-FFF2-40B4-BE49-F238E27FC236}">
                  <a16:creationId xmlns:a16="http://schemas.microsoft.com/office/drawing/2014/main" id="{B5C07EF7-B7B5-0BE6-2424-7CF545EFEF9E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558;p76">
              <a:extLst>
                <a:ext uri="{FF2B5EF4-FFF2-40B4-BE49-F238E27FC236}">
                  <a16:creationId xmlns:a16="http://schemas.microsoft.com/office/drawing/2014/main" id="{87277E1B-1164-2BDA-1437-AAE8DBFF2A8E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559;p76">
              <a:extLst>
                <a:ext uri="{FF2B5EF4-FFF2-40B4-BE49-F238E27FC236}">
                  <a16:creationId xmlns:a16="http://schemas.microsoft.com/office/drawing/2014/main" id="{AC59BD1C-AFFB-7B58-ADB8-B769AD07912B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560;p76">
              <a:extLst>
                <a:ext uri="{FF2B5EF4-FFF2-40B4-BE49-F238E27FC236}">
                  <a16:creationId xmlns:a16="http://schemas.microsoft.com/office/drawing/2014/main" id="{B2456CE3-6B5D-5946-18DF-D059BD2CF330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561;p76">
              <a:extLst>
                <a:ext uri="{FF2B5EF4-FFF2-40B4-BE49-F238E27FC236}">
                  <a16:creationId xmlns:a16="http://schemas.microsoft.com/office/drawing/2014/main" id="{CD875D06-E314-35E6-8C39-6ECB97AC74A7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562;p76">
              <a:extLst>
                <a:ext uri="{FF2B5EF4-FFF2-40B4-BE49-F238E27FC236}">
                  <a16:creationId xmlns:a16="http://schemas.microsoft.com/office/drawing/2014/main" id="{5200033C-88FB-64F1-5919-BF89D226DEBC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563;p76">
              <a:extLst>
                <a:ext uri="{FF2B5EF4-FFF2-40B4-BE49-F238E27FC236}">
                  <a16:creationId xmlns:a16="http://schemas.microsoft.com/office/drawing/2014/main" id="{385E7A56-4D7B-56E9-5D7A-811DD7BB909E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564;p76">
              <a:extLst>
                <a:ext uri="{FF2B5EF4-FFF2-40B4-BE49-F238E27FC236}">
                  <a16:creationId xmlns:a16="http://schemas.microsoft.com/office/drawing/2014/main" id="{A899DAEA-F07F-DD3D-0109-B70BD0B9DC57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565;p76">
              <a:extLst>
                <a:ext uri="{FF2B5EF4-FFF2-40B4-BE49-F238E27FC236}">
                  <a16:creationId xmlns:a16="http://schemas.microsoft.com/office/drawing/2014/main" id="{90D8F519-7BA3-4249-D13C-01710A4D57AB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566;p76">
              <a:extLst>
                <a:ext uri="{FF2B5EF4-FFF2-40B4-BE49-F238E27FC236}">
                  <a16:creationId xmlns:a16="http://schemas.microsoft.com/office/drawing/2014/main" id="{A5E83D9B-CB81-F4AB-41C1-47883A54BC23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567;p76">
              <a:extLst>
                <a:ext uri="{FF2B5EF4-FFF2-40B4-BE49-F238E27FC236}">
                  <a16:creationId xmlns:a16="http://schemas.microsoft.com/office/drawing/2014/main" id="{DEE761C0-AFDC-094A-863D-C88F5CC48472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568;p76">
              <a:extLst>
                <a:ext uri="{FF2B5EF4-FFF2-40B4-BE49-F238E27FC236}">
                  <a16:creationId xmlns:a16="http://schemas.microsoft.com/office/drawing/2014/main" id="{7FCD9746-BE34-01AD-10C4-BC456F3DC926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569;p76">
              <a:extLst>
                <a:ext uri="{FF2B5EF4-FFF2-40B4-BE49-F238E27FC236}">
                  <a16:creationId xmlns:a16="http://schemas.microsoft.com/office/drawing/2014/main" id="{C337FC1F-F4DC-919C-293C-8595AD49F58F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0474;p76">
            <a:extLst>
              <a:ext uri="{FF2B5EF4-FFF2-40B4-BE49-F238E27FC236}">
                <a16:creationId xmlns:a16="http://schemas.microsoft.com/office/drawing/2014/main" id="{FC54BBA3-B509-07AE-80A1-0957AE1A67A4}"/>
              </a:ext>
            </a:extLst>
          </p:cNvPr>
          <p:cNvGrpSpPr/>
          <p:nvPr/>
        </p:nvGrpSpPr>
        <p:grpSpPr>
          <a:xfrm>
            <a:off x="5950366" y="2555169"/>
            <a:ext cx="861365" cy="938052"/>
            <a:chOff x="6675256" y="1516169"/>
            <a:chExt cx="327823" cy="357009"/>
          </a:xfrm>
          <a:solidFill>
            <a:srgbClr val="144C2D"/>
          </a:solidFill>
        </p:grpSpPr>
        <p:sp>
          <p:nvSpPr>
            <p:cNvPr id="36" name="Google Shape;10475;p76">
              <a:extLst>
                <a:ext uri="{FF2B5EF4-FFF2-40B4-BE49-F238E27FC236}">
                  <a16:creationId xmlns:a16="http://schemas.microsoft.com/office/drawing/2014/main" id="{E79DE2FB-82F3-E945-712D-A29BCF3EFAF1}"/>
                </a:ext>
              </a:extLst>
            </p:cNvPr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476;p76">
              <a:extLst>
                <a:ext uri="{FF2B5EF4-FFF2-40B4-BE49-F238E27FC236}">
                  <a16:creationId xmlns:a16="http://schemas.microsoft.com/office/drawing/2014/main" id="{F6C20916-A20D-6AFE-99C3-2E256751A4B0}"/>
                </a:ext>
              </a:extLst>
            </p:cNvPr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477;p76">
              <a:extLst>
                <a:ext uri="{FF2B5EF4-FFF2-40B4-BE49-F238E27FC236}">
                  <a16:creationId xmlns:a16="http://schemas.microsoft.com/office/drawing/2014/main" id="{C3DE495E-E1E4-8160-7C99-03A4A0E836D1}"/>
                </a:ext>
              </a:extLst>
            </p:cNvPr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478;p76">
              <a:extLst>
                <a:ext uri="{FF2B5EF4-FFF2-40B4-BE49-F238E27FC236}">
                  <a16:creationId xmlns:a16="http://schemas.microsoft.com/office/drawing/2014/main" id="{912533BB-FC94-FC7D-617C-CA92B7D988B2}"/>
                </a:ext>
              </a:extLst>
            </p:cNvPr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479;p76">
              <a:extLst>
                <a:ext uri="{FF2B5EF4-FFF2-40B4-BE49-F238E27FC236}">
                  <a16:creationId xmlns:a16="http://schemas.microsoft.com/office/drawing/2014/main" id="{4460F751-5A81-57AE-9351-0D91BF25BF4A}"/>
                </a:ext>
              </a:extLst>
            </p:cNvPr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480;p76">
              <a:extLst>
                <a:ext uri="{FF2B5EF4-FFF2-40B4-BE49-F238E27FC236}">
                  <a16:creationId xmlns:a16="http://schemas.microsoft.com/office/drawing/2014/main" id="{8A4EFE04-0DC6-CCE4-F7DA-4693ACFEA599}"/>
                </a:ext>
              </a:extLst>
            </p:cNvPr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481;p76">
              <a:extLst>
                <a:ext uri="{FF2B5EF4-FFF2-40B4-BE49-F238E27FC236}">
                  <a16:creationId xmlns:a16="http://schemas.microsoft.com/office/drawing/2014/main" id="{744754EF-7AAE-9825-88A6-E10944868013}"/>
                </a:ext>
              </a:extLst>
            </p:cNvPr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482;p76">
              <a:extLst>
                <a:ext uri="{FF2B5EF4-FFF2-40B4-BE49-F238E27FC236}">
                  <a16:creationId xmlns:a16="http://schemas.microsoft.com/office/drawing/2014/main" id="{51C4FE37-F3BB-E708-E4B9-84235A666C3D}"/>
                </a:ext>
              </a:extLst>
            </p:cNvPr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483;p76">
              <a:extLst>
                <a:ext uri="{FF2B5EF4-FFF2-40B4-BE49-F238E27FC236}">
                  <a16:creationId xmlns:a16="http://schemas.microsoft.com/office/drawing/2014/main" id="{48D82EA4-83B2-E3EC-5BBE-0B3E07BE3D0D}"/>
                </a:ext>
              </a:extLst>
            </p:cNvPr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975;p76">
            <a:extLst>
              <a:ext uri="{FF2B5EF4-FFF2-40B4-BE49-F238E27FC236}">
                <a16:creationId xmlns:a16="http://schemas.microsoft.com/office/drawing/2014/main" id="{AC43B71C-F4D9-5543-4832-94020413B53E}"/>
              </a:ext>
            </a:extLst>
          </p:cNvPr>
          <p:cNvGrpSpPr/>
          <p:nvPr/>
        </p:nvGrpSpPr>
        <p:grpSpPr>
          <a:xfrm>
            <a:off x="5937795" y="3777926"/>
            <a:ext cx="785902" cy="674814"/>
            <a:chOff x="848978" y="4297637"/>
            <a:chExt cx="377824" cy="324418"/>
          </a:xfrm>
          <a:solidFill>
            <a:srgbClr val="144C2D"/>
          </a:solidFill>
        </p:grpSpPr>
        <p:sp>
          <p:nvSpPr>
            <p:cNvPr id="46" name="Google Shape;10976;p76">
              <a:extLst>
                <a:ext uri="{FF2B5EF4-FFF2-40B4-BE49-F238E27FC236}">
                  <a16:creationId xmlns:a16="http://schemas.microsoft.com/office/drawing/2014/main" id="{4F01DE0E-0E59-A446-73A2-D52E54D39F4A}"/>
                </a:ext>
              </a:extLst>
            </p:cNvPr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977;p76">
              <a:extLst>
                <a:ext uri="{FF2B5EF4-FFF2-40B4-BE49-F238E27FC236}">
                  <a16:creationId xmlns:a16="http://schemas.microsoft.com/office/drawing/2014/main" id="{01209CFC-6666-7CE8-6574-D26D96EBB459}"/>
                </a:ext>
              </a:extLst>
            </p:cNvPr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6C80B1D7-7400-EF4E-6C88-ABF540860F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0" y="6027304"/>
            <a:ext cx="585032" cy="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ím 1">
            <a:extLst>
              <a:ext uri="{FF2B5EF4-FFF2-40B4-BE49-F238E27FC236}">
                <a16:creationId xmlns:a16="http://schemas.microsoft.com/office/drawing/2014/main" id="{099B3DB6-A689-FD5A-55A2-2E8BC8AD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információk</a:t>
            </a:r>
          </a:p>
        </p:txBody>
      </p:sp>
      <p:pic>
        <p:nvPicPr>
          <p:cNvPr id="33" name="Kép 32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74F68BB5-693E-882A-FE9B-2DC179DE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717" y="5731671"/>
            <a:ext cx="2209800" cy="761204"/>
          </a:xfrm>
          <a:prstGeom prst="rect">
            <a:avLst/>
          </a:prstGeom>
        </p:spPr>
      </p:pic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8CDC3800-6192-2CED-904D-18882CED6D04}"/>
              </a:ext>
            </a:extLst>
          </p:cNvPr>
          <p:cNvGrpSpPr/>
          <p:nvPr/>
        </p:nvGrpSpPr>
        <p:grpSpPr>
          <a:xfrm>
            <a:off x="592239" y="2116574"/>
            <a:ext cx="4287769" cy="615698"/>
            <a:chOff x="592239" y="1948333"/>
            <a:chExt cx="4287769" cy="615698"/>
          </a:xfrm>
        </p:grpSpPr>
        <p:pic>
          <p:nvPicPr>
            <p:cNvPr id="38" name="Kép 37" descr="A képen szimbólum, kör, Szimmetria, tervezés látható&#10;&#10;Automatikusan generált leírás">
              <a:extLst>
                <a:ext uri="{FF2B5EF4-FFF2-40B4-BE49-F238E27FC236}">
                  <a16:creationId xmlns:a16="http://schemas.microsoft.com/office/drawing/2014/main" id="{B0577EAD-526D-FB41-1C87-70F607E2C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239" y="1948333"/>
              <a:ext cx="591313" cy="615697"/>
            </a:xfrm>
            <a:prstGeom prst="rect">
              <a:avLst/>
            </a:prstGeom>
          </p:spPr>
        </p:pic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53E779E2-454F-AD82-A554-1F2A6D33ABFC}"/>
                </a:ext>
              </a:extLst>
            </p:cNvPr>
            <p:cNvSpPr/>
            <p:nvPr/>
          </p:nvSpPr>
          <p:spPr>
            <a:xfrm>
              <a:off x="1287617" y="1948333"/>
              <a:ext cx="3592391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pannoniaosztondij.hu</a:t>
              </a:r>
            </a:p>
          </p:txBody>
        </p: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5EE5A219-DB66-10B0-AA6A-689EEFDCAF9F}"/>
              </a:ext>
            </a:extLst>
          </p:cNvPr>
          <p:cNvGrpSpPr/>
          <p:nvPr/>
        </p:nvGrpSpPr>
        <p:grpSpPr>
          <a:xfrm>
            <a:off x="592239" y="3213560"/>
            <a:ext cx="3763691" cy="615698"/>
            <a:chOff x="592239" y="1948333"/>
            <a:chExt cx="3763691" cy="615698"/>
          </a:xfrm>
        </p:grpSpPr>
        <p:pic>
          <p:nvPicPr>
            <p:cNvPr id="42" name="Kép 41" descr="A képen szimbólum, kör, Szimmetria, tervezés látható&#10;&#10;Automatikusan generált leírás">
              <a:extLst>
                <a:ext uri="{FF2B5EF4-FFF2-40B4-BE49-F238E27FC236}">
                  <a16:creationId xmlns:a16="http://schemas.microsoft.com/office/drawing/2014/main" id="{C7E78468-2BA6-87A6-2F39-CA3DFACBD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239" y="1948333"/>
              <a:ext cx="591313" cy="615697"/>
            </a:xfrm>
            <a:prstGeom prst="rect">
              <a:avLst/>
            </a:prstGeom>
          </p:spPr>
        </p:pic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3B3B460B-4B85-1D1A-D96D-A63565C681AE}"/>
                </a:ext>
              </a:extLst>
            </p:cNvPr>
            <p:cNvSpPr/>
            <p:nvPr/>
          </p:nvSpPr>
          <p:spPr>
            <a:xfrm>
              <a:off x="1287617" y="1948333"/>
              <a:ext cx="3068313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tka.hu</a:t>
              </a:r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2F8A574D-C078-F1DF-6BDB-A6EA9ACF8169}"/>
              </a:ext>
            </a:extLst>
          </p:cNvPr>
          <p:cNvGrpSpPr/>
          <p:nvPr/>
        </p:nvGrpSpPr>
        <p:grpSpPr>
          <a:xfrm>
            <a:off x="592239" y="4273972"/>
            <a:ext cx="3763691" cy="615698"/>
            <a:chOff x="592239" y="1948333"/>
            <a:chExt cx="3763691" cy="615698"/>
          </a:xfrm>
        </p:grpSpPr>
        <p:pic>
          <p:nvPicPr>
            <p:cNvPr id="45" name="Kép 44">
              <a:extLst>
                <a:ext uri="{FF2B5EF4-FFF2-40B4-BE49-F238E27FC236}">
                  <a16:creationId xmlns:a16="http://schemas.microsoft.com/office/drawing/2014/main" id="{FF140683-57B0-02DB-ABA7-5F4B515C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92239" y="1960525"/>
              <a:ext cx="591313" cy="591313"/>
            </a:xfrm>
            <a:prstGeom prst="rect">
              <a:avLst/>
            </a:prstGeom>
          </p:spPr>
        </p:pic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DBF3583A-FACE-DD0E-BD92-D204D46C5380}"/>
                </a:ext>
              </a:extLst>
            </p:cNvPr>
            <p:cNvSpPr/>
            <p:nvPr/>
          </p:nvSpPr>
          <p:spPr>
            <a:xfrm>
              <a:off x="1287617" y="1948333"/>
              <a:ext cx="3068313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pannonia@tpf.hu</a:t>
              </a:r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B2A16B0A-0ED7-D3D6-CA4E-536E7A675F90}"/>
              </a:ext>
            </a:extLst>
          </p:cNvPr>
          <p:cNvGrpSpPr/>
          <p:nvPr/>
        </p:nvGrpSpPr>
        <p:grpSpPr>
          <a:xfrm>
            <a:off x="5770526" y="2116574"/>
            <a:ext cx="4357448" cy="615698"/>
            <a:chOff x="592239" y="1948333"/>
            <a:chExt cx="4357448" cy="615698"/>
          </a:xfrm>
        </p:grpSpPr>
        <p:pic>
          <p:nvPicPr>
            <p:cNvPr id="48" name="Kép 47">
              <a:extLst>
                <a:ext uri="{FF2B5EF4-FFF2-40B4-BE49-F238E27FC236}">
                  <a16:creationId xmlns:a16="http://schemas.microsoft.com/office/drawing/2014/main" id="{BBAE3E53-C675-CB1D-E0F6-7809B5571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92239" y="1960525"/>
              <a:ext cx="591313" cy="591313"/>
            </a:xfrm>
            <a:prstGeom prst="rect">
              <a:avLst/>
            </a:prstGeom>
          </p:spPr>
        </p:pic>
        <p:sp>
          <p:nvSpPr>
            <p:cNvPr id="49" name="Rectangle 5">
              <a:extLst>
                <a:ext uri="{FF2B5EF4-FFF2-40B4-BE49-F238E27FC236}">
                  <a16:creationId xmlns:a16="http://schemas.microsoft.com/office/drawing/2014/main" id="{527B26AC-DDBD-6911-0187-4A77179C37CD}"/>
                </a:ext>
              </a:extLst>
            </p:cNvPr>
            <p:cNvSpPr/>
            <p:nvPr/>
          </p:nvSpPr>
          <p:spPr>
            <a:xfrm>
              <a:off x="1287617" y="1948333"/>
              <a:ext cx="3662070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linkedin.com </a:t>
              </a:r>
              <a:r>
                <a:rPr lang="hu-HU" sz="2400" dirty="0">
                  <a:solidFill>
                    <a:srgbClr val="20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Tempus Közalapítvány</a:t>
              </a:r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A374EF48-E73E-E89F-BAF7-594561201AB7}"/>
              </a:ext>
            </a:extLst>
          </p:cNvPr>
          <p:cNvGrpSpPr/>
          <p:nvPr/>
        </p:nvGrpSpPr>
        <p:grpSpPr>
          <a:xfrm>
            <a:off x="5770526" y="3201368"/>
            <a:ext cx="4248117" cy="615698"/>
            <a:chOff x="592239" y="1948333"/>
            <a:chExt cx="4248117" cy="615698"/>
          </a:xfrm>
        </p:grpSpPr>
        <p:pic>
          <p:nvPicPr>
            <p:cNvPr id="51" name="Kép 50">
              <a:extLst>
                <a:ext uri="{FF2B5EF4-FFF2-40B4-BE49-F238E27FC236}">
                  <a16:creationId xmlns:a16="http://schemas.microsoft.com/office/drawing/2014/main" id="{5AFF3972-A3D3-C245-BD92-E3D3C5775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92239" y="1960525"/>
              <a:ext cx="591313" cy="591313"/>
            </a:xfrm>
            <a:prstGeom prst="rect">
              <a:avLst/>
            </a:prstGeom>
          </p:spPr>
        </p:pic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B8AA339E-7B5F-8184-B605-AE33751A5C8E}"/>
                </a:ext>
              </a:extLst>
            </p:cNvPr>
            <p:cNvSpPr/>
            <p:nvPr/>
          </p:nvSpPr>
          <p:spPr>
            <a:xfrm>
              <a:off x="1287617" y="1948333"/>
              <a:ext cx="3552739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facebook.com </a:t>
              </a:r>
              <a:r>
                <a:rPr lang="hu-HU" sz="2400" dirty="0">
                  <a:solidFill>
                    <a:srgbClr val="203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Tempus Közalapítvány</a:t>
              </a:r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9F004E7E-6800-AF12-8F1C-04202CC991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189110" y="5441199"/>
            <a:ext cx="1020825" cy="14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95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1600</TotalTime>
  <Words>482</Words>
  <Application>Microsoft Office PowerPoint</Application>
  <PresentationFormat>Szélesvásznú</PresentationFormat>
  <Paragraphs>85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Office-téma</vt:lpstr>
      <vt:lpstr>PowerPoint-bemutató</vt:lpstr>
      <vt:lpstr>PowerPoint-bemutató</vt:lpstr>
      <vt:lpstr>1.) Általános mobilitási program</vt:lpstr>
      <vt:lpstr>Ösztöndíjak  (célországtól függően) </vt:lpstr>
      <vt:lpstr>2.) Kiválósági program</vt:lpstr>
      <vt:lpstr>Miért vegyek részt?</vt:lpstr>
      <vt:lpstr>További információk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Sztaniszláv Zsuzsanna</cp:lastModifiedBy>
  <cp:revision>51</cp:revision>
  <dcterms:created xsi:type="dcterms:W3CDTF">2022-09-22T08:02:06Z</dcterms:created>
  <dcterms:modified xsi:type="dcterms:W3CDTF">2024-07-31T12:40:16Z</dcterms:modified>
</cp:coreProperties>
</file>